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356" r:id="rId3"/>
    <p:sldId id="351" r:id="rId4"/>
    <p:sldId id="590" r:id="rId5"/>
    <p:sldId id="352" r:id="rId6"/>
    <p:sldId id="336" r:id="rId7"/>
    <p:sldId id="354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55" r:id="rId17"/>
    <p:sldId id="589" r:id="rId18"/>
    <p:sldId id="587" r:id="rId19"/>
    <p:sldId id="358" r:id="rId20"/>
    <p:sldId id="348" r:id="rId21"/>
    <p:sldId id="350" r:id="rId22"/>
  </p:sldIdLst>
  <p:sldSz cx="12192000" cy="6858000"/>
  <p:notesSz cx="6735763" cy="98663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a Freidenfelde" initials="IF" lastIdx="3" clrIdx="0">
    <p:extLst>
      <p:ext uri="{19B8F6BF-5375-455C-9EA6-DF929625EA0E}">
        <p15:presenceInfo xmlns:p15="http://schemas.microsoft.com/office/powerpoint/2012/main" userId="S-1-5-21-1118642444-1860245818-327269334-1330" providerId="AD"/>
      </p:ext>
    </p:extLst>
  </p:cmAuthor>
  <p:cmAuthor id="2" name="Daiga Dzintara" initials="DD" lastIdx="8" clrIdx="1">
    <p:extLst>
      <p:ext uri="{19B8F6BF-5375-455C-9EA6-DF929625EA0E}">
        <p15:presenceInfo xmlns:p15="http://schemas.microsoft.com/office/powerpoint/2012/main" userId="S-1-5-21-1118642444-1860245818-327269334-3487" providerId="AD"/>
      </p:ext>
    </p:extLst>
  </p:cmAuthor>
  <p:cmAuthor id="3" name="Sergejs Fomenko" initials="SF" lastIdx="9" clrIdx="2">
    <p:extLst>
      <p:ext uri="{19B8F6BF-5375-455C-9EA6-DF929625EA0E}">
        <p15:presenceInfo xmlns:p15="http://schemas.microsoft.com/office/powerpoint/2012/main" userId="S-1-5-21-1118642444-1860245818-327269334-14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4790"/>
    <a:srgbClr val="624672"/>
    <a:srgbClr val="372740"/>
    <a:srgbClr val="8FA442"/>
    <a:srgbClr val="537298"/>
    <a:srgbClr val="DACDE1"/>
    <a:srgbClr val="264460"/>
    <a:srgbClr val="AF93BF"/>
    <a:srgbClr val="414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6" autoAdjust="0"/>
    <p:restoredTop sz="93970" autoAdjust="0"/>
  </p:normalViewPr>
  <p:slideViewPr>
    <p:cSldViewPr snapToGrid="0">
      <p:cViewPr varScale="1">
        <p:scale>
          <a:sx n="80" d="100"/>
          <a:sy n="80" d="100"/>
        </p:scale>
        <p:origin x="3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168"/>
    </p:cViewPr>
  </p:sorterViewPr>
  <p:notesViewPr>
    <p:cSldViewPr snapToGrid="0">
      <p:cViewPr varScale="1">
        <p:scale>
          <a:sx n="120" d="100"/>
          <a:sy n="120" d="100"/>
        </p:scale>
        <p:origin x="4104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A47FC-F652-4691-8B52-9822CB348387}" type="datetimeFigureOut">
              <a:rPr lang="lv-LV" smtClean="0"/>
              <a:t>13.05.2026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666FEB6-84A0-49E2-9A3E-7B5F03A2F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A6959-46B8-4AB9-A2D0-FCE0DF7176C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9177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/>
          <a:lstStyle/>
          <a:p>
            <a:fld id="{DA5A2CD4-7156-46F8-92EB-2E4D6C7577F5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95819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A6959-46B8-4AB9-A2D0-FCE0DF7176C7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34911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A6959-46B8-4AB9-A2D0-FCE0DF7176C7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80214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A6959-46B8-4AB9-A2D0-FCE0DF7176C7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2351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A6959-46B8-4AB9-A2D0-FCE0DF7176C7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55514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/>
          <a:lstStyle/>
          <a:p>
            <a:fld id="{DA5A2CD4-7156-46F8-92EB-2E4D6C7577F5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30071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A6959-46B8-4AB9-A2D0-FCE0DF7176C7}" type="slidenum">
              <a:rPr lang="lv-LV" smtClean="0"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86563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A6959-46B8-4AB9-A2D0-FCE0DF7176C7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797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A6959-46B8-4AB9-A2D0-FCE0DF7176C7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36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lv-LV" sz="12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Izglītības iestāžu skaits samazinājies dēļ reorganizācijas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A6959-46B8-4AB9-A2D0-FCE0DF7176C7}" type="slidenum">
              <a:rPr lang="lv-LV" smtClean="0"/>
              <a:t>19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8312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A6959-46B8-4AB9-A2D0-FCE0DF7176C7}" type="slidenum">
              <a:rPr lang="lv-LV" smtClean="0"/>
              <a:t>20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34500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/>
          <a:lstStyle/>
          <a:p>
            <a:fld id="{DA5A2CD4-7156-46F8-92EB-2E4D6C7577F5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827646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A6959-46B8-4AB9-A2D0-FCE0DF7176C7}" type="slidenum">
              <a:rPr lang="lv-LV" smtClean="0"/>
              <a:t>21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24214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A6959-46B8-4AB9-A2D0-FCE0DF7176C7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2866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/>
          <a:lstStyle/>
          <a:p>
            <a:fld id="{DA5A2CD4-7156-46F8-92EB-2E4D6C7577F5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91104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/>
          <a:lstStyle/>
          <a:p>
            <a:fld id="{DA5A2CD4-7156-46F8-92EB-2E4D6C7577F5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32623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/>
          <a:lstStyle/>
          <a:p>
            <a:fld id="{DA5A2CD4-7156-46F8-92EB-2E4D6C7577F5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22396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A6959-46B8-4AB9-A2D0-FCE0DF7176C7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16111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A6959-46B8-4AB9-A2D0-FCE0DF7176C7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9562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/>
          <a:lstStyle/>
          <a:p>
            <a:fld id="{DA5A2CD4-7156-46F8-92EB-2E4D6C7577F5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563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21E2C-717E-4C46-B7BF-63F4C62A9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FF614-6948-4D5C-ADBB-E40940F9E7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285B2-76B7-4B8E-BAA9-5E6B3E441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7F53-63EF-4B4B-B346-FCD5C9A15771}" type="datetime1">
              <a:rPr lang="lv-LV" smtClean="0"/>
              <a:t>13.05.2026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7CFB8-78F3-4617-BDC2-C23793D87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EC82F-8363-4F20-94E4-B98E82630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5537-DF12-40F6-9E35-6CD122D460F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16676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56DE7-3F44-4D9B-AE7B-D7113546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D3C0B0-9F09-49B4-8C3A-A4A2471F2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F3881-2D05-4CA6-B884-B36503ED4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3F2B-2B54-49EA-BB96-17F73AB29809}" type="datetime1">
              <a:rPr lang="lv-LV" smtClean="0"/>
              <a:t>13.05.2026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29965-1CD9-4051-900B-4E54528ED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9DAE4-F9A6-4C30-AD76-DE03F5D0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5537-DF12-40F6-9E35-6CD122D460F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3421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468ECE-6A83-4CB4-8D97-ABE2245A9A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9B1AED-AD54-4B4F-B70C-275B94757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0AE54-91A7-4B1C-8E85-0153FF6C1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E5D2-73B4-41B1-A9BB-136E4408C8AF}" type="datetime1">
              <a:rPr lang="lv-LV" smtClean="0"/>
              <a:t>13.05.2026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7374A-77BE-43CC-B1B8-7173A41BB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A13EA-3354-4993-A3E5-8E4DDE425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5537-DF12-40F6-9E35-6CD122D460F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13160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8B535-9AB5-4B4C-BE0D-6483B25A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705E3-BD8A-40FB-9D6A-45512E173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DBE08-D5A2-4646-AF84-81B8061D9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468F-1560-47C4-9970-CD35528BBC46}" type="datetime1">
              <a:rPr lang="lv-LV" smtClean="0"/>
              <a:t>13.05.2026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032A1-265F-4CA5-A403-9AD8FD9C9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61B6-19D2-4737-A7D8-7B8955CCC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5537-DF12-40F6-9E35-6CD122D460F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2948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6D51B-5BEE-4942-A7A0-4CFD892E4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5BF7B-1FBD-4F33-8577-8988CB3AA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6C10F-B6AA-42C9-9A1F-8BC8E0EEF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1DB4-4C71-42D5-9200-3EA096AE337F}" type="datetime1">
              <a:rPr lang="lv-LV" smtClean="0"/>
              <a:t>13.05.2026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41E11-C23A-450D-977E-B21648B08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A0B1D-2C27-434A-B653-A253E187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5537-DF12-40F6-9E35-6CD122D460F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2775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A9446-0FCD-4060-BE2D-FA296C106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6FA55-55D3-4499-B936-7534ABE4AA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2EBBB4-BB70-41BF-BA3A-2BD261A6A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BCA4A-EC7D-457E-AA9C-E53BB8E86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B4B61-E415-43B8-8AE3-A1993AFD81E6}" type="datetime1">
              <a:rPr lang="lv-LV" smtClean="0"/>
              <a:t>13.05.2026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F7A93-EC62-4DA5-8346-B7A119E83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F6799-1600-44D0-85F5-EB85F2174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5537-DF12-40F6-9E35-6CD122D460F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8342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68840-D638-432A-98C3-6BDC6A48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3872F-E4F1-4B40-B978-CE0A9DA0B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734C3-0BF5-4EA6-B7CB-2AD6B65AC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2D598B-F7EA-4A30-8FB7-812673266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85EFE5-1D64-437B-80DA-02CBA736F0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44FCB3-3904-4CC4-8990-CA71A0772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CDE2-29FC-4557-90DA-08B3BB50C3C8}" type="datetime1">
              <a:rPr lang="lv-LV" smtClean="0"/>
              <a:t>13.05.2026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756772-BBD5-4806-8BA7-EAD39061E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77E43C-1CA0-4D66-A686-8B4E64C9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5537-DF12-40F6-9E35-6CD122D460F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5764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25DD9-DBB2-4FA1-A185-9A3A732F5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874A88-7E43-4534-BC40-9DD4A9191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5D2E-6E06-4816-9C62-96E3DE268ED8}" type="datetime1">
              <a:rPr lang="lv-LV" smtClean="0"/>
              <a:t>13.05.2026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540882-AB2B-4B54-B442-6CF51BA8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315D8-7D9C-4ECC-8DA1-DF0A7D16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5537-DF12-40F6-9E35-6CD122D460F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4118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420E6A-B1C4-4979-BC77-4391A1BF4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4B88-3E5B-4DC8-A43C-5207C2712CB2}" type="datetime1">
              <a:rPr lang="lv-LV" smtClean="0"/>
              <a:t>13.05.2026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A9C3D0-D342-4A1B-A5ED-7C88E6ACF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FD4A5-B317-441E-91F6-600257793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5537-DF12-40F6-9E35-6CD122D460F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2708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A3EC7-78E4-402B-864E-E193FEB94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EA0FD-3538-4F3C-BBB6-D283376DE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5A4978-3F6E-4576-867D-84C1E6517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623F6-F946-4B9D-ACFA-52910D322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7551-ED5A-4356-BF7C-7266B0BAB9C1}" type="datetime1">
              <a:rPr lang="lv-LV" smtClean="0"/>
              <a:t>13.05.2026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19885C-10EC-4D9E-9945-12F732E50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543D78-C109-40CA-8F9B-114D8E940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5537-DF12-40F6-9E35-6CD122D460F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552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84E38-CEEC-4EB2-9893-E38A50613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E0981E-E4D1-4236-B0E1-C36D2F20FA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B8C011-B348-42C1-B532-3AED33B31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5983C-7E3C-4553-B529-62CD0FD26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00150-969E-4835-9611-65EA9D87B8D2}" type="datetime1">
              <a:rPr lang="lv-LV" smtClean="0"/>
              <a:t>13.05.2026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1D731-B721-45E1-9BCF-FB1C53EA8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FB955-FDF3-4EFE-9A0D-3D60717A5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5537-DF12-40F6-9E35-6CD122D460F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4875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471D47-545B-4EEA-94EB-3639B9BDE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081E8-0F44-40C8-8469-FDC0CA0BD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78DCD-7424-44B2-B7F9-956E9FB08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2D52A-9FD6-4306-8A59-62E1DBE06E04}" type="datetime1">
              <a:rPr lang="lv-LV" smtClean="0"/>
              <a:t>13.05.2026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0B66F-7C66-479A-A86D-E8B5EDDF3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40B37-8549-42D5-AA7C-ADE8A9FDA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E5537-DF12-40F6-9E35-6CD122D460F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7602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9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0.sv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4.sv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13.svg"/><Relationship Id="rId14" Type="http://schemas.openxmlformats.org/officeDocument/2006/relationships/image" Target="../media/image1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jc.gov.lv/lv/valsts-aizsardzibas-maciba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5BBCE-6ECA-4259-A8F5-EFCFD6EBC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46120"/>
            <a:ext cx="9144000" cy="149352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lang="lv-LV" sz="2800" b="1" dirty="0">
                <a:latin typeface="Verdana (Body)"/>
                <a:cs typeface="Times New Roman" panose="02020603050405020304" pitchFamily="18" charset="0"/>
              </a:rPr>
              <a:t>Valsts aizsardzības mācības kursa aktualitātes</a:t>
            </a:r>
            <a:br>
              <a:rPr lang="lv-LV" sz="2800" b="1" dirty="0">
                <a:latin typeface="Verdana (Body)"/>
                <a:cs typeface="Times New Roman" panose="02020603050405020304" pitchFamily="18" charset="0"/>
              </a:rPr>
            </a:br>
            <a:r>
              <a:rPr lang="lv-LV" sz="2800" b="1" dirty="0">
                <a:latin typeface="Verdana (Body)"/>
                <a:cs typeface="Times New Roman" panose="02020603050405020304" pitchFamily="18" charset="0"/>
              </a:rPr>
              <a:t> 2026./2027. m.g.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E44A748-B8CF-48DD-863E-049550B5CF8A}"/>
              </a:ext>
            </a:extLst>
          </p:cNvPr>
          <p:cNvSpPr txBox="1">
            <a:spLocks/>
          </p:cNvSpPr>
          <p:nvPr/>
        </p:nvSpPr>
        <p:spPr>
          <a:xfrm>
            <a:off x="1524000" y="6038995"/>
            <a:ext cx="9144000" cy="349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600" dirty="0">
                <a:latin typeface="Verdana (Body)"/>
              </a:rPr>
              <a:t>2026. gada 28. aprīlis, Rīga</a:t>
            </a:r>
          </a:p>
        </p:txBody>
      </p:sp>
    </p:spTree>
    <p:extLst>
      <p:ext uri="{BB962C8B-B14F-4D97-AF65-F5344CB8AC3E}">
        <p14:creationId xmlns:p14="http://schemas.microsoft.com/office/powerpoint/2010/main" val="379373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92ADD5EF-BD45-4AA1-92B9-D6F630059D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18115" y="309810"/>
            <a:ext cx="8623291" cy="54872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9793E26-23C4-428E-B398-9E1203C77C9D}"/>
              </a:ext>
            </a:extLst>
          </p:cNvPr>
          <p:cNvSpPr/>
          <p:nvPr/>
        </p:nvSpPr>
        <p:spPr>
          <a:xfrm>
            <a:off x="0" y="2536940"/>
            <a:ext cx="12192000" cy="4321059"/>
          </a:xfrm>
          <a:prstGeom prst="rect">
            <a:avLst/>
          </a:prstGeom>
          <a:solidFill>
            <a:srgbClr val="3E003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214" indent="-342214" defTabSz="91257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lv-LV" sz="1996" kern="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ED6F16-B340-43A9-91E7-268B194A7865}"/>
              </a:ext>
            </a:extLst>
          </p:cNvPr>
          <p:cNvSpPr txBox="1"/>
          <p:nvPr/>
        </p:nvSpPr>
        <p:spPr>
          <a:xfrm>
            <a:off x="4617787" y="372573"/>
            <a:ext cx="7398019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25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150" b="1" kern="0" dirty="0">
                <a:solidFill>
                  <a:schemeClr val="bg1"/>
                </a:solidFill>
                <a:latin typeface="+mn-lt"/>
              </a:rPr>
              <a:t>VAM kurss vispārējās vidējā</a:t>
            </a:r>
            <a:r>
              <a:rPr lang="en-US" sz="2150" b="1" kern="0" dirty="0">
                <a:solidFill>
                  <a:schemeClr val="bg1"/>
                </a:solidFill>
                <a:latin typeface="+mn-lt"/>
              </a:rPr>
              <a:t>s</a:t>
            </a:r>
            <a:r>
              <a:rPr lang="lv-LV" sz="2150" b="1" kern="0" dirty="0">
                <a:solidFill>
                  <a:schemeClr val="bg1"/>
                </a:solidFill>
                <a:latin typeface="+mn-lt"/>
              </a:rPr>
              <a:t> izglītības</a:t>
            </a:r>
            <a:r>
              <a:rPr lang="en-US" sz="2150" b="1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lv-LV" sz="2150" b="1" kern="0" dirty="0">
                <a:solidFill>
                  <a:schemeClr val="bg1"/>
                </a:solidFill>
                <a:latin typeface="+mn-lt"/>
              </a:rPr>
              <a:t>iestādē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A432F1-FBD6-4548-B1BE-96D9266DD48C}"/>
              </a:ext>
            </a:extLst>
          </p:cNvPr>
          <p:cNvSpPr txBox="1"/>
          <p:nvPr/>
        </p:nvSpPr>
        <p:spPr>
          <a:xfrm rot="16200000">
            <a:off x="-1386411" y="4281853"/>
            <a:ext cx="4505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kern="0" dirty="0">
                <a:solidFill>
                  <a:schemeClr val="bg1"/>
                </a:solidFill>
                <a:latin typeface="+mn-lt"/>
              </a:rPr>
              <a:t>METODE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15A6372-0D34-47F2-92FA-2CD3B6801C0E}"/>
              </a:ext>
            </a:extLst>
          </p:cNvPr>
          <p:cNvSpPr/>
          <p:nvPr/>
        </p:nvSpPr>
        <p:spPr>
          <a:xfrm>
            <a:off x="2065165" y="1379350"/>
            <a:ext cx="8254109" cy="1021226"/>
          </a:xfrm>
          <a:prstGeom prst="roundRect">
            <a:avLst/>
          </a:prstGeom>
          <a:solidFill>
            <a:srgbClr val="F4F3F7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150" dirty="0">
                <a:solidFill>
                  <a:srgbClr val="3E003E"/>
                </a:solidFill>
              </a:rPr>
              <a:t>Viena mācību diena vienu reizi mēnesī </a:t>
            </a:r>
          </a:p>
          <a:p>
            <a:pPr algn="ctr"/>
            <a:r>
              <a:rPr lang="lv-LV" sz="2150" dirty="0">
                <a:solidFill>
                  <a:srgbClr val="3E003E"/>
                </a:solidFill>
              </a:rPr>
              <a:t>(izņemot septembri un janvāri)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6159793-B84C-4B3B-8CB3-60978E0124AE}"/>
              </a:ext>
            </a:extLst>
          </p:cNvPr>
          <p:cNvSpPr/>
          <p:nvPr/>
        </p:nvSpPr>
        <p:spPr>
          <a:xfrm>
            <a:off x="1503834" y="4122513"/>
            <a:ext cx="4851151" cy="1565292"/>
          </a:xfrm>
          <a:prstGeom prst="roundRect">
            <a:avLst/>
          </a:prstGeom>
          <a:solidFill>
            <a:srgbClr val="F4F3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697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731051-10C9-46DD-8280-785995AEABCD}"/>
              </a:ext>
            </a:extLst>
          </p:cNvPr>
          <p:cNvSpPr txBox="1"/>
          <p:nvPr/>
        </p:nvSpPr>
        <p:spPr>
          <a:xfrm>
            <a:off x="1341068" y="5048737"/>
            <a:ext cx="485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54063" lvl="1" indent="-285750">
              <a:buFont typeface="Wingdings" panose="05000000000000000000" pitchFamily="2" charset="2"/>
              <a:buChar char="ü"/>
            </a:pPr>
            <a:r>
              <a:rPr lang="lv-LV" dirty="0">
                <a:solidFill>
                  <a:srgbClr val="002060"/>
                </a:solidFill>
                <a:latin typeface="+mn-lt"/>
              </a:rPr>
              <a:t>Vienā dienā 8 mācību stundas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560207-F4C2-4618-8958-65132EF3F859}"/>
              </a:ext>
            </a:extLst>
          </p:cNvPr>
          <p:cNvSpPr txBox="1"/>
          <p:nvPr/>
        </p:nvSpPr>
        <p:spPr>
          <a:xfrm>
            <a:off x="1673812" y="4374302"/>
            <a:ext cx="4511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kern="0" dirty="0">
                <a:solidFill>
                  <a:srgbClr val="3E003E"/>
                </a:solidFill>
                <a:latin typeface="+mn-lt"/>
              </a:rPr>
              <a:t>56 mācību stundas mācību gada ietvaros</a:t>
            </a:r>
            <a:r>
              <a:rPr lang="lv-LV" kern="0" dirty="0">
                <a:solidFill>
                  <a:srgbClr val="3E003E"/>
                </a:solidFill>
              </a:rPr>
              <a:t> </a:t>
            </a:r>
            <a:r>
              <a:rPr lang="lv-LV" kern="0" dirty="0">
                <a:solidFill>
                  <a:srgbClr val="3E003E"/>
                </a:solidFill>
                <a:latin typeface="+mn-lt"/>
              </a:rPr>
              <a:t>VAM 1. mācību gadā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A0982BF-5BC2-452F-8395-C6CFDEC9AEE4}"/>
              </a:ext>
            </a:extLst>
          </p:cNvPr>
          <p:cNvSpPr/>
          <p:nvPr/>
        </p:nvSpPr>
        <p:spPr>
          <a:xfrm>
            <a:off x="2608003" y="3533701"/>
            <a:ext cx="2651808" cy="471074"/>
          </a:xfrm>
          <a:prstGeom prst="roundRect">
            <a:avLst/>
          </a:prstGeom>
          <a:solidFill>
            <a:srgbClr val="F4F3F7"/>
          </a:solidFill>
          <a:ln>
            <a:solidFill>
              <a:srgbClr val="3E00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50" dirty="0">
                <a:solidFill>
                  <a:srgbClr val="3E003E"/>
                </a:solidFill>
              </a:rPr>
              <a:t>10. </a:t>
            </a:r>
            <a:r>
              <a:rPr lang="lv-LV" sz="2150" dirty="0">
                <a:solidFill>
                  <a:srgbClr val="3E003E"/>
                </a:solidFill>
              </a:rPr>
              <a:t>klase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D84E355-2125-4F77-8FD3-3FF5F4CA05CD}"/>
              </a:ext>
            </a:extLst>
          </p:cNvPr>
          <p:cNvSpPr/>
          <p:nvPr/>
        </p:nvSpPr>
        <p:spPr>
          <a:xfrm>
            <a:off x="6553698" y="4122513"/>
            <a:ext cx="4851151" cy="1565292"/>
          </a:xfrm>
          <a:prstGeom prst="roundRect">
            <a:avLst/>
          </a:prstGeom>
          <a:solidFill>
            <a:srgbClr val="F4F3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600" kern="0" dirty="0">
              <a:solidFill>
                <a:srgbClr val="3E003E"/>
              </a:solidFill>
              <a:latin typeface="+mn-lt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4ED31BF-A8A7-4088-A431-67A613710CD5}"/>
              </a:ext>
            </a:extLst>
          </p:cNvPr>
          <p:cNvSpPr/>
          <p:nvPr/>
        </p:nvSpPr>
        <p:spPr>
          <a:xfrm>
            <a:off x="7657867" y="3533701"/>
            <a:ext cx="2651808" cy="471074"/>
          </a:xfrm>
          <a:prstGeom prst="roundRect">
            <a:avLst/>
          </a:prstGeom>
          <a:solidFill>
            <a:srgbClr val="F4F3F7"/>
          </a:solidFill>
          <a:ln>
            <a:solidFill>
              <a:srgbClr val="3E00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50" dirty="0">
                <a:solidFill>
                  <a:srgbClr val="3E003E"/>
                </a:solidFill>
              </a:rPr>
              <a:t>1</a:t>
            </a:r>
            <a:r>
              <a:rPr lang="lv-LV" sz="2150" dirty="0">
                <a:solidFill>
                  <a:srgbClr val="3E003E"/>
                </a:solidFill>
              </a:rPr>
              <a:t>1</a:t>
            </a:r>
            <a:r>
              <a:rPr lang="en-US" sz="2150" dirty="0">
                <a:solidFill>
                  <a:srgbClr val="3E003E"/>
                </a:solidFill>
              </a:rPr>
              <a:t>. </a:t>
            </a:r>
            <a:r>
              <a:rPr lang="lv-LV" sz="2150" dirty="0">
                <a:solidFill>
                  <a:srgbClr val="3E003E"/>
                </a:solidFill>
              </a:rPr>
              <a:t>klase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C930A5B-227E-4EC9-BF85-6A7F512B04D3}"/>
              </a:ext>
            </a:extLst>
          </p:cNvPr>
          <p:cNvSpPr txBox="1"/>
          <p:nvPr/>
        </p:nvSpPr>
        <p:spPr>
          <a:xfrm>
            <a:off x="6390932" y="5083873"/>
            <a:ext cx="485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54063" lvl="1" indent="-285750">
              <a:buFont typeface="Wingdings" panose="05000000000000000000" pitchFamily="2" charset="2"/>
              <a:buChar char="ü"/>
            </a:pPr>
            <a:r>
              <a:rPr lang="lv-LV" dirty="0">
                <a:solidFill>
                  <a:srgbClr val="002060"/>
                </a:solidFill>
                <a:latin typeface="+mn-lt"/>
              </a:rPr>
              <a:t>Vienā dienā 8 mācību stundas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993DA2-CBBE-4CBE-8820-BBA7C26623B1}"/>
              </a:ext>
            </a:extLst>
          </p:cNvPr>
          <p:cNvSpPr txBox="1"/>
          <p:nvPr/>
        </p:nvSpPr>
        <p:spPr>
          <a:xfrm>
            <a:off x="6711295" y="4374303"/>
            <a:ext cx="4511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kern="0" dirty="0">
                <a:solidFill>
                  <a:srgbClr val="3E003E"/>
                </a:solidFill>
                <a:latin typeface="+mn-lt"/>
              </a:rPr>
              <a:t>56 mācību stundas mācību gada ietvaros</a:t>
            </a:r>
            <a:r>
              <a:rPr lang="lv-LV" kern="0" dirty="0">
                <a:solidFill>
                  <a:srgbClr val="3E003E"/>
                </a:solidFill>
              </a:rPr>
              <a:t> </a:t>
            </a:r>
            <a:r>
              <a:rPr lang="lv-LV" kern="0" dirty="0">
                <a:solidFill>
                  <a:srgbClr val="3E003E"/>
                </a:solidFill>
                <a:latin typeface="+mn-lt"/>
              </a:rPr>
              <a:t>VAM 2. mācību gadā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5F354124-73EC-4087-A060-035414DA94F3}"/>
              </a:ext>
            </a:extLst>
          </p:cNvPr>
          <p:cNvSpPr/>
          <p:nvPr/>
        </p:nvSpPr>
        <p:spPr>
          <a:xfrm>
            <a:off x="3442373" y="309810"/>
            <a:ext cx="974072" cy="548723"/>
          </a:xfrm>
          <a:prstGeom prst="homePlate">
            <a:avLst/>
          </a:prstGeom>
          <a:solidFill>
            <a:srgbClr val="46315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</a:t>
            </a:r>
            <a:endParaRPr lang="lv-LV" sz="21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913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6FD327A-B08F-42C2-8843-93F7860684DE}"/>
              </a:ext>
            </a:extLst>
          </p:cNvPr>
          <p:cNvSpPr/>
          <p:nvPr/>
        </p:nvSpPr>
        <p:spPr>
          <a:xfrm>
            <a:off x="0" y="2766859"/>
            <a:ext cx="9345478" cy="4091141"/>
          </a:xfrm>
          <a:prstGeom prst="rect">
            <a:avLst/>
          </a:prstGeom>
          <a:solidFill>
            <a:srgbClr val="3E003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214" indent="-342214" defTabSz="91257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lv-LV" sz="1996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C18C600-80BF-44E4-8DC6-CD6E579D95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18115" y="309810"/>
            <a:ext cx="8623291" cy="54872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3D5D3A3-6275-4D92-9C9F-038E5BE87EBC}"/>
              </a:ext>
            </a:extLst>
          </p:cNvPr>
          <p:cNvSpPr/>
          <p:nvPr/>
        </p:nvSpPr>
        <p:spPr>
          <a:xfrm>
            <a:off x="9454962" y="3211132"/>
            <a:ext cx="2565356" cy="2601498"/>
          </a:xfrm>
          <a:prstGeom prst="roundRect">
            <a:avLst/>
          </a:prstGeom>
          <a:solidFill>
            <a:srgbClr val="F4F3F7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6337">
              <a:defRPr/>
            </a:pPr>
            <a:r>
              <a:rPr lang="lv-LV" sz="1800" dirty="0">
                <a:solidFill>
                  <a:srgbClr val="00B050"/>
                </a:solidFill>
              </a:rPr>
              <a:t>VAM kursa īstenošanu  plāno, izvērtējot tehnikuma mācību (prakses) specifiku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B165CD-2E5F-403B-B364-0D483620D3F9}"/>
              </a:ext>
            </a:extLst>
          </p:cNvPr>
          <p:cNvGrpSpPr/>
          <p:nvPr/>
        </p:nvGrpSpPr>
        <p:grpSpPr>
          <a:xfrm>
            <a:off x="1093981" y="2970954"/>
            <a:ext cx="8094948" cy="3115202"/>
            <a:chOff x="1443736" y="2898847"/>
            <a:chExt cx="7311153" cy="293459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49E0369-F570-4D62-A8E0-5D9F8C1D258E}"/>
                </a:ext>
              </a:extLst>
            </p:cNvPr>
            <p:cNvSpPr/>
            <p:nvPr/>
          </p:nvSpPr>
          <p:spPr>
            <a:xfrm>
              <a:off x="1545500" y="2898847"/>
              <a:ext cx="7159847" cy="968667"/>
            </a:xfrm>
            <a:prstGeom prst="roundRect">
              <a:avLst/>
            </a:prstGeom>
            <a:solidFill>
              <a:srgbClr val="F4F3F7"/>
            </a:solidFill>
            <a:ln>
              <a:solidFill>
                <a:srgbClr val="3E00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6337">
                <a:tabLst>
                  <a:tab pos="2414511" algn="l"/>
                  <a:tab pos="2501650" algn="l"/>
                </a:tabLst>
                <a:defRPr/>
              </a:pPr>
              <a:r>
                <a:rPr lang="lv-LV" sz="2150" dirty="0">
                  <a:solidFill>
                    <a:srgbClr val="3E003E"/>
                  </a:solidFill>
                </a:rPr>
                <a:t>1. un 2. kurss vai 2. un 3. kurss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0C054BB-0C81-4C30-9B8C-50F5B92B8063}"/>
                </a:ext>
              </a:extLst>
            </p:cNvPr>
            <p:cNvSpPr/>
            <p:nvPr/>
          </p:nvSpPr>
          <p:spPr>
            <a:xfrm>
              <a:off x="1443736" y="4009631"/>
              <a:ext cx="3605578" cy="1282825"/>
            </a:xfrm>
            <a:prstGeom prst="roundRect">
              <a:avLst/>
            </a:prstGeom>
            <a:solidFill>
              <a:srgbClr val="F4F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6337">
                <a:defRPr/>
              </a:pPr>
              <a:endParaRPr lang="lv-LV" sz="1697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3A26166-47ED-4991-9169-0A3BDAB37272}"/>
                </a:ext>
              </a:extLst>
            </p:cNvPr>
            <p:cNvSpPr/>
            <p:nvPr/>
          </p:nvSpPr>
          <p:spPr>
            <a:xfrm>
              <a:off x="5125424" y="4047674"/>
              <a:ext cx="3605578" cy="1244782"/>
            </a:xfrm>
            <a:prstGeom prst="roundRect">
              <a:avLst/>
            </a:prstGeom>
            <a:solidFill>
              <a:srgbClr val="F4F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6337">
                <a:defRPr/>
              </a:pPr>
              <a:endParaRPr lang="lv-LV" sz="1697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ED30E4-A3D6-4DBD-BF9F-EF44C03B9208}"/>
                </a:ext>
              </a:extLst>
            </p:cNvPr>
            <p:cNvSpPr txBox="1"/>
            <p:nvPr/>
          </p:nvSpPr>
          <p:spPr>
            <a:xfrm>
              <a:off x="1568275" y="4230640"/>
              <a:ext cx="3335688" cy="840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257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1800" kern="0" dirty="0">
                  <a:solidFill>
                    <a:srgbClr val="3E003E"/>
                  </a:solidFill>
                  <a:latin typeface="+mn-lt"/>
                </a:rPr>
                <a:t>56 mācību stundas mācību gada ietvaros</a:t>
              </a:r>
            </a:p>
            <a:p>
              <a:pPr marL="285750" indent="-285750" algn="ctr" defTabSz="912571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lv-LV" sz="1600" dirty="0">
                  <a:solidFill>
                    <a:srgbClr val="002060"/>
                  </a:solidFill>
                  <a:latin typeface="+mn-lt"/>
                </a:rPr>
                <a:t>Vienā dienā 8 mācību stundas</a:t>
              </a:r>
              <a:endParaRPr lang="lv-LV" sz="1796" kern="0" dirty="0">
                <a:solidFill>
                  <a:srgbClr val="3E003E"/>
                </a:solidFill>
                <a:latin typeface="Calibri" panose="020F050202020403020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299A1E-F136-409E-83E0-8F58C88B446C}"/>
                </a:ext>
              </a:extLst>
            </p:cNvPr>
            <p:cNvSpPr txBox="1"/>
            <p:nvPr/>
          </p:nvSpPr>
          <p:spPr>
            <a:xfrm>
              <a:off x="5148197" y="4212838"/>
              <a:ext cx="3606692" cy="1620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lv-LV" sz="1796" kern="0" dirty="0">
                  <a:solidFill>
                    <a:srgbClr val="3E003E"/>
                  </a:solidFill>
                  <a:latin typeface="+mn-lt"/>
                </a:rPr>
                <a:t>56 mācību stundas mācību gada</a:t>
              </a:r>
              <a:endParaRPr lang="en-US" sz="1796" kern="0" dirty="0">
                <a:solidFill>
                  <a:srgbClr val="3E003E"/>
                </a:solidFill>
                <a:latin typeface="+mn-lt"/>
              </a:endParaRPr>
            </a:p>
            <a:p>
              <a:pPr lvl="0" algn="ctr">
                <a:defRPr/>
              </a:pPr>
              <a:r>
                <a:rPr lang="lv-LV" sz="1796" kern="0" dirty="0">
                  <a:solidFill>
                    <a:srgbClr val="3E003E"/>
                  </a:solidFill>
                  <a:latin typeface="+mn-lt"/>
                </a:rPr>
                <a:t> ietvaros</a:t>
              </a:r>
              <a:endParaRPr lang="en-US" sz="1796" kern="0" dirty="0">
                <a:solidFill>
                  <a:srgbClr val="3E003E"/>
                </a:solidFill>
                <a:latin typeface="+mn-lt"/>
              </a:endParaRPr>
            </a:p>
            <a:p>
              <a:pPr marL="285750" indent="-285750" algn="ctr" defTabSz="912571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lv-LV" sz="1600" dirty="0">
                  <a:solidFill>
                    <a:srgbClr val="002060"/>
                  </a:solidFill>
                  <a:latin typeface="+mn-lt"/>
                </a:rPr>
                <a:t>Vienā dienā 8 mācību stundas</a:t>
              </a:r>
            </a:p>
            <a:p>
              <a:pPr algn="ctr" defTabSz="912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lv-LV" sz="1796" kern="0" dirty="0">
                <a:solidFill>
                  <a:srgbClr val="3E003E"/>
                </a:solidFill>
                <a:latin typeface="Calibri" panose="020F0502020204030204"/>
              </a:endParaRPr>
            </a:p>
            <a:p>
              <a:pPr algn="ctr" defTabSz="912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lv-LV" sz="1796" kern="0" dirty="0">
                <a:solidFill>
                  <a:srgbClr val="3E003E"/>
                </a:solidFill>
                <a:latin typeface="Calibri" panose="020F0502020204030204"/>
              </a:endParaRPr>
            </a:p>
            <a:p>
              <a:pPr algn="ctr" defTabSz="912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lv-LV" sz="1796" kern="0" dirty="0">
                <a:solidFill>
                  <a:srgbClr val="3E003E"/>
                </a:solidFill>
                <a:latin typeface="Calibri" panose="020F0502020204030204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49E46B7-FDEB-44BB-AC93-DD1B303646C4}"/>
              </a:ext>
            </a:extLst>
          </p:cNvPr>
          <p:cNvSpPr txBox="1"/>
          <p:nvPr/>
        </p:nvSpPr>
        <p:spPr>
          <a:xfrm>
            <a:off x="3332135" y="353337"/>
            <a:ext cx="87934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25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150" b="1" kern="0" dirty="0">
                <a:solidFill>
                  <a:prstClr val="white"/>
                </a:solidFill>
                <a:latin typeface="+mn-lt"/>
              </a:rPr>
              <a:t>VAM kurss profesionālās vidējās izglītības iestādē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95A7D2D-454B-4E84-908E-BC99027DA697}"/>
              </a:ext>
            </a:extLst>
          </p:cNvPr>
          <p:cNvSpPr/>
          <p:nvPr/>
        </p:nvSpPr>
        <p:spPr>
          <a:xfrm>
            <a:off x="1863817" y="1341856"/>
            <a:ext cx="8254109" cy="995502"/>
          </a:xfrm>
          <a:prstGeom prst="roundRect">
            <a:avLst/>
          </a:prstGeom>
          <a:solidFill>
            <a:srgbClr val="F4F3F7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150" dirty="0">
                <a:solidFill>
                  <a:srgbClr val="3E003E"/>
                </a:solidFill>
              </a:rPr>
              <a:t>Viena mācību diena vienu reizi mēnesī </a:t>
            </a:r>
          </a:p>
          <a:p>
            <a:pPr algn="ctr"/>
            <a:r>
              <a:rPr lang="lv-LV" sz="2150" dirty="0">
                <a:solidFill>
                  <a:srgbClr val="00B050"/>
                </a:solidFill>
              </a:rPr>
              <a:t>(izņemot septembri un janvāri)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0458AE-A807-4CF1-9FAC-16E3BE5F89C0}"/>
              </a:ext>
            </a:extLst>
          </p:cNvPr>
          <p:cNvSpPr txBox="1"/>
          <p:nvPr/>
        </p:nvSpPr>
        <p:spPr>
          <a:xfrm rot="16200000">
            <a:off x="-1439988" y="4188715"/>
            <a:ext cx="4253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kern="0" dirty="0">
                <a:solidFill>
                  <a:schemeClr val="bg1"/>
                </a:solidFill>
                <a:latin typeface="+mn-lt"/>
              </a:rPr>
              <a:t>METODE</a:t>
            </a: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D7595B65-B92D-4B3A-BD28-DCF7840066B4}"/>
              </a:ext>
            </a:extLst>
          </p:cNvPr>
          <p:cNvSpPr/>
          <p:nvPr/>
        </p:nvSpPr>
        <p:spPr>
          <a:xfrm>
            <a:off x="3413032" y="309810"/>
            <a:ext cx="974072" cy="548723"/>
          </a:xfrm>
          <a:prstGeom prst="homePlate">
            <a:avLst/>
          </a:prstGeom>
          <a:solidFill>
            <a:srgbClr val="46315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6</a:t>
            </a:r>
            <a:endParaRPr lang="lv-LV" sz="21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076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4396B25E-9C18-492D-8F96-870DCF00E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18115" y="542284"/>
            <a:ext cx="8623291" cy="54872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73D70EB-C116-485E-94D3-73C5EA491009}"/>
              </a:ext>
            </a:extLst>
          </p:cNvPr>
          <p:cNvGrpSpPr/>
          <p:nvPr/>
        </p:nvGrpSpPr>
        <p:grpSpPr>
          <a:xfrm>
            <a:off x="3686175" y="2112147"/>
            <a:ext cx="7848600" cy="3182654"/>
            <a:chOff x="2295671" y="1743647"/>
            <a:chExt cx="6480721" cy="3287763"/>
          </a:xfrm>
        </p:grpSpPr>
        <p:sp>
          <p:nvSpPr>
            <p:cNvPr id="3" name="Rounded Rectangle 5">
              <a:extLst>
                <a:ext uri="{FF2B5EF4-FFF2-40B4-BE49-F238E27FC236}">
                  <a16:creationId xmlns:a16="http://schemas.microsoft.com/office/drawing/2014/main" id="{2D2876AB-B56E-465A-8E36-E10BC1568D56}"/>
                </a:ext>
              </a:extLst>
            </p:cNvPr>
            <p:cNvSpPr/>
            <p:nvPr/>
          </p:nvSpPr>
          <p:spPr>
            <a:xfrm>
              <a:off x="2295671" y="1743647"/>
              <a:ext cx="6480721" cy="963065"/>
            </a:xfrm>
            <a:prstGeom prst="roundRect">
              <a:avLst/>
            </a:prstGeom>
            <a:solidFill>
              <a:srgbClr val="203850">
                <a:alpha val="69804"/>
              </a:srgbClr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defTabSz="91257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50" kern="0" dirty="0">
                  <a:solidFill>
                    <a:prstClr val="white"/>
                  </a:solidFill>
                  <a:latin typeface="+mn-lt"/>
                </a:rPr>
                <a:t>1. </a:t>
              </a:r>
              <a:r>
                <a:rPr lang="lv-LV" sz="2150" kern="0" dirty="0">
                  <a:solidFill>
                    <a:prstClr val="white"/>
                  </a:solidFill>
                </a:rPr>
                <a:t>Pilsoniskā aktivitāte valsts drošības kontekstā </a:t>
              </a:r>
            </a:p>
            <a:p>
              <a:pPr algn="ctr" defTabSz="91257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2150" kern="0" dirty="0">
                  <a:solidFill>
                    <a:prstClr val="white"/>
                  </a:solidFill>
                </a:rPr>
                <a:t>(6 stundas)</a:t>
              </a:r>
              <a:endParaRPr lang="lv-LV" sz="2150" kern="0" dirty="0">
                <a:solidFill>
                  <a:prstClr val="white"/>
                </a:solidFill>
                <a:latin typeface="+mn-lt"/>
              </a:endParaRPr>
            </a:p>
          </p:txBody>
        </p:sp>
        <p:sp>
          <p:nvSpPr>
            <p:cNvPr id="4" name="Rounded Rectangle 7">
              <a:extLst>
                <a:ext uri="{FF2B5EF4-FFF2-40B4-BE49-F238E27FC236}">
                  <a16:creationId xmlns:a16="http://schemas.microsoft.com/office/drawing/2014/main" id="{F4608B87-2F36-47B3-8E38-A1F3E568F6B5}"/>
                </a:ext>
              </a:extLst>
            </p:cNvPr>
            <p:cNvSpPr/>
            <p:nvPr/>
          </p:nvSpPr>
          <p:spPr>
            <a:xfrm>
              <a:off x="2295671" y="2881706"/>
              <a:ext cx="6480721" cy="963063"/>
            </a:xfrm>
            <a:prstGeom prst="roundRect">
              <a:avLst/>
            </a:prstGeom>
            <a:solidFill>
              <a:srgbClr val="A1B0C3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defTabSz="91257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50" kern="0" dirty="0">
                  <a:solidFill>
                    <a:prstClr val="white"/>
                  </a:solidFill>
                  <a:latin typeface="+mn-lt"/>
                </a:rPr>
                <a:t>2. </a:t>
              </a:r>
              <a:r>
                <a:rPr lang="lv-LV" sz="2150" kern="0" dirty="0">
                  <a:solidFill>
                    <a:prstClr val="white"/>
                  </a:solidFill>
                  <a:latin typeface="+mn-lt"/>
                </a:rPr>
                <a:t>Noturība krīzes situācijās un vadība</a:t>
              </a:r>
            </a:p>
            <a:p>
              <a:pPr algn="ctr" defTabSz="91257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2150" kern="0" dirty="0">
                  <a:solidFill>
                    <a:prstClr val="white"/>
                  </a:solidFill>
                </a:rPr>
                <a:t>(4 stundas)</a:t>
              </a:r>
              <a:endParaRPr lang="lv-LV" sz="2150" kern="0" dirty="0">
                <a:solidFill>
                  <a:prstClr val="white"/>
                </a:solidFill>
                <a:latin typeface="+mn-lt"/>
              </a:endParaRPr>
            </a:p>
          </p:txBody>
        </p:sp>
        <p:sp>
          <p:nvSpPr>
            <p:cNvPr id="5" name="Rounded Rectangle 8">
              <a:extLst>
                <a:ext uri="{FF2B5EF4-FFF2-40B4-BE49-F238E27FC236}">
                  <a16:creationId xmlns:a16="http://schemas.microsoft.com/office/drawing/2014/main" id="{EEC3C6E3-369A-4928-A2E9-FBD1CCE05ABF}"/>
                </a:ext>
              </a:extLst>
            </p:cNvPr>
            <p:cNvSpPr/>
            <p:nvPr/>
          </p:nvSpPr>
          <p:spPr>
            <a:xfrm>
              <a:off x="2301658" y="4131461"/>
              <a:ext cx="6474733" cy="89994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defTabSz="91257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50" kern="0" dirty="0">
                  <a:solidFill>
                    <a:prstClr val="white"/>
                  </a:solidFill>
                  <a:latin typeface="+mn-lt"/>
                </a:rPr>
                <a:t>3. </a:t>
              </a:r>
              <a:r>
                <a:rPr lang="lv-LV" sz="2150" kern="0" dirty="0">
                  <a:solidFill>
                    <a:prstClr val="white"/>
                  </a:solidFill>
                  <a:latin typeface="+mn-lt"/>
                </a:rPr>
                <a:t>Valsts aizsardzības iemaņas</a:t>
              </a:r>
            </a:p>
            <a:p>
              <a:pPr algn="ctr" defTabSz="91257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2150" kern="0" dirty="0">
                  <a:solidFill>
                    <a:prstClr val="white"/>
                  </a:solidFill>
                </a:rPr>
                <a:t>(102 stundas)</a:t>
              </a:r>
              <a:endParaRPr lang="lv-LV" sz="2150" kern="0" dirty="0">
                <a:solidFill>
                  <a:prstClr val="white"/>
                </a:solidFill>
                <a:latin typeface="+mn-lt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42417E1-7E27-427A-ABA8-5DE3396529C2}"/>
              </a:ext>
            </a:extLst>
          </p:cNvPr>
          <p:cNvSpPr txBox="1"/>
          <p:nvPr/>
        </p:nvSpPr>
        <p:spPr>
          <a:xfrm>
            <a:off x="6096000" y="585809"/>
            <a:ext cx="5798453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25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150" b="1" kern="0" dirty="0">
                <a:solidFill>
                  <a:prstClr val="white"/>
                </a:solidFill>
                <a:latin typeface="+mn-lt"/>
              </a:rPr>
              <a:t>VAM kursa </a:t>
            </a:r>
            <a:r>
              <a:rPr lang="en-US" sz="2150" b="1" kern="0" dirty="0">
                <a:solidFill>
                  <a:prstClr val="white"/>
                </a:solidFill>
                <a:latin typeface="+mn-lt"/>
              </a:rPr>
              <a:t>3 </a:t>
            </a:r>
            <a:r>
              <a:rPr lang="lv-LV" sz="2150" b="1" kern="0" dirty="0">
                <a:solidFill>
                  <a:prstClr val="white"/>
                </a:solidFill>
                <a:latin typeface="+mn-lt"/>
              </a:rPr>
              <a:t>moduļi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F5ACAEDC-3121-4F3F-8555-B792E5062730}"/>
              </a:ext>
            </a:extLst>
          </p:cNvPr>
          <p:cNvSpPr/>
          <p:nvPr/>
        </p:nvSpPr>
        <p:spPr>
          <a:xfrm>
            <a:off x="3518115" y="542281"/>
            <a:ext cx="974072" cy="548723"/>
          </a:xfrm>
          <a:prstGeom prst="homePlate">
            <a:avLst/>
          </a:prstGeom>
          <a:solidFill>
            <a:srgbClr val="46315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7</a:t>
            </a:r>
            <a:endParaRPr lang="lv-LV" sz="21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183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CA9A729-A551-453F-A456-12EB86B33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18115" y="433796"/>
            <a:ext cx="8623291" cy="5487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B5667E-ECFB-402E-83B6-BAEB3DB5D91C}"/>
              </a:ext>
            </a:extLst>
          </p:cNvPr>
          <p:cNvSpPr txBox="1"/>
          <p:nvPr/>
        </p:nvSpPr>
        <p:spPr>
          <a:xfrm>
            <a:off x="5083686" y="496560"/>
            <a:ext cx="705772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25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150" b="1" kern="0" dirty="0">
                <a:solidFill>
                  <a:prstClr val="white"/>
                </a:solidFill>
              </a:rPr>
              <a:t>VAM kursa moduļi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C15C8C6-B099-4AD6-B2D1-632729BEEF6E}"/>
              </a:ext>
            </a:extLst>
          </p:cNvPr>
          <p:cNvSpPr/>
          <p:nvPr/>
        </p:nvSpPr>
        <p:spPr>
          <a:xfrm>
            <a:off x="7499459" y="1535081"/>
            <a:ext cx="4008984" cy="886985"/>
          </a:xfrm>
          <a:prstGeom prst="roundRect">
            <a:avLst/>
          </a:prstGeom>
          <a:noFill/>
          <a:ln w="22225" cap="flat" cmpd="sng" algn="ctr">
            <a:solidFill>
              <a:srgbClr val="2038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2571" fontAlgn="auto">
              <a:spcBef>
                <a:spcPts val="0"/>
              </a:spcBef>
              <a:spcAft>
                <a:spcPts val="0"/>
              </a:spcAft>
            </a:pPr>
            <a:r>
              <a:rPr lang="lv-LV" sz="21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Laiks moduļa apguvei</a:t>
            </a:r>
          </a:p>
          <a:p>
            <a:pPr algn="ctr" defTabSz="912571" fontAlgn="auto">
              <a:spcBef>
                <a:spcPts val="0"/>
              </a:spcBef>
              <a:spcAft>
                <a:spcPts val="0"/>
              </a:spcAft>
            </a:pPr>
            <a:r>
              <a:rPr lang="lv-LV" sz="2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6 mācību stundas</a:t>
            </a:r>
            <a:endParaRPr lang="lv-LV" sz="21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C66BD53-7345-4AB6-8DBC-28D15328F129}"/>
              </a:ext>
            </a:extLst>
          </p:cNvPr>
          <p:cNvSpPr/>
          <p:nvPr/>
        </p:nvSpPr>
        <p:spPr>
          <a:xfrm>
            <a:off x="1889017" y="2690852"/>
            <a:ext cx="8952676" cy="3490166"/>
          </a:xfrm>
          <a:prstGeom prst="roundRect">
            <a:avLst/>
          </a:prstGeom>
          <a:noFill/>
          <a:ln w="22225" cap="flat" cmpd="sng" algn="ctr">
            <a:solidFill>
              <a:srgbClr val="2038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2571" fontAlgn="auto">
              <a:spcBef>
                <a:spcPts val="0"/>
              </a:spcBef>
              <a:spcAft>
                <a:spcPts val="0"/>
              </a:spcAft>
            </a:pPr>
            <a:endParaRPr lang="lv-LV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2571" fontAlgn="auto">
              <a:spcBef>
                <a:spcPts val="0"/>
              </a:spcBef>
              <a:spcAft>
                <a:spcPts val="0"/>
              </a:spcAft>
            </a:pPr>
            <a:r>
              <a:rPr lang="lv-LV" sz="21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Moduļa apguves mērķis:</a:t>
            </a:r>
            <a:r>
              <a:rPr lang="lv-LV" sz="2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lv-LV" sz="21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214" indent="-342214" defTabSz="91257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v-LV" sz="215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-Regular"/>
              </a:rPr>
              <a:t>veidot un nostiprināt izpratni</a:t>
            </a:r>
          </a:p>
          <a:p>
            <a:pPr defTabSz="912571" fontAlgn="auto">
              <a:spcBef>
                <a:spcPts val="0"/>
              </a:spcBef>
              <a:spcAft>
                <a:spcPts val="0"/>
              </a:spcAft>
            </a:pPr>
            <a:r>
              <a:rPr lang="lv-LV" sz="2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-Regular"/>
              </a:rPr>
              <a:t>par valsts attīstības un aizsardzības pamatprincipiem un individuālās pilsoniskās atbildības nozīmi, radot </a:t>
            </a:r>
            <a:r>
              <a:rPr lang="lv-LV" sz="215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Lato-Regular"/>
              </a:rPr>
              <a:t>gribu aizsargāt Latviju</a:t>
            </a:r>
            <a:endParaRPr lang="lv-LV" sz="21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Lato-Regular"/>
            </a:endParaRPr>
          </a:p>
          <a:p>
            <a:pPr marL="285179" indent="-285179" defTabSz="91257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v-LV" sz="215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-Regular"/>
              </a:rPr>
              <a:t>attīstīt un stiprināt </a:t>
            </a:r>
          </a:p>
          <a:p>
            <a:pPr defTabSz="912571" fontAlgn="auto">
              <a:spcBef>
                <a:spcPts val="0"/>
              </a:spcBef>
              <a:spcAft>
                <a:spcPts val="0"/>
              </a:spcAft>
            </a:pPr>
            <a:r>
              <a:rPr lang="lv-LV" sz="2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-Regular"/>
              </a:rPr>
              <a:t>uz pilsoniskām vērtībām un apziņu balstītu </a:t>
            </a:r>
            <a:r>
              <a:rPr lang="lv-LV" sz="215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Lato-Regular"/>
              </a:rPr>
              <a:t>Latvijai piederīgu personību</a:t>
            </a:r>
            <a:endParaRPr lang="lv-LV" sz="215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 defTabSz="912571" fontAlgn="auto">
              <a:spcBef>
                <a:spcPts val="0"/>
              </a:spcBef>
              <a:spcAft>
                <a:spcPts val="0"/>
              </a:spcAft>
              <a:defRPr/>
            </a:pPr>
            <a:endParaRPr lang="lv-LV" sz="1796" kern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36965541-7036-4DD8-B415-ACA8884A216B}"/>
              </a:ext>
            </a:extLst>
          </p:cNvPr>
          <p:cNvSpPr/>
          <p:nvPr/>
        </p:nvSpPr>
        <p:spPr>
          <a:xfrm>
            <a:off x="1349097" y="1489790"/>
            <a:ext cx="6020154" cy="932276"/>
          </a:xfrm>
          <a:prstGeom prst="roundRect">
            <a:avLst/>
          </a:prstGeom>
          <a:solidFill>
            <a:srgbClr val="687A8C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algn="ctr" defTabSz="9125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50" kern="0" dirty="0">
                <a:solidFill>
                  <a:prstClr val="white"/>
                </a:solidFill>
                <a:latin typeface="+mn-lt"/>
              </a:rPr>
              <a:t>1. </a:t>
            </a:r>
            <a:r>
              <a:rPr lang="lv-LV" sz="2150" kern="0" dirty="0">
                <a:solidFill>
                  <a:prstClr val="white"/>
                </a:solidFill>
                <a:latin typeface="+mn-lt"/>
              </a:rPr>
              <a:t>Pilsoniskā aktivitāte valsts drošības kontekstā</a:t>
            </a:r>
          </a:p>
        </p:txBody>
      </p:sp>
    </p:spTree>
    <p:extLst>
      <p:ext uri="{BB962C8B-B14F-4D97-AF65-F5344CB8AC3E}">
        <p14:creationId xmlns:p14="http://schemas.microsoft.com/office/powerpoint/2010/main" val="1296446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97A59943-59D1-431A-A386-9CD03440A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10366" y="410548"/>
            <a:ext cx="8623291" cy="54872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50D762-CE0A-42E3-9385-0E883E383591}"/>
              </a:ext>
            </a:extLst>
          </p:cNvPr>
          <p:cNvSpPr/>
          <p:nvPr/>
        </p:nvSpPr>
        <p:spPr>
          <a:xfrm>
            <a:off x="7210827" y="1795396"/>
            <a:ext cx="4602032" cy="932274"/>
          </a:xfrm>
          <a:prstGeom prst="roundRect">
            <a:avLst/>
          </a:prstGeom>
          <a:noFill/>
          <a:ln w="22225" cap="flat" cmpd="sng" algn="ctr">
            <a:solidFill>
              <a:srgbClr val="ACBCD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25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1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Laiks moduļa apguvei</a:t>
            </a:r>
          </a:p>
          <a:p>
            <a:pPr algn="ctr" defTabSz="9125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lv-LV" sz="2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mācību stundas</a:t>
            </a:r>
            <a:endParaRPr lang="lv-LV" sz="21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CF7413-8FEA-422B-9BA2-B6AE75C0AE59}"/>
              </a:ext>
            </a:extLst>
          </p:cNvPr>
          <p:cNvSpPr/>
          <p:nvPr/>
        </p:nvSpPr>
        <p:spPr>
          <a:xfrm>
            <a:off x="2148236" y="3224577"/>
            <a:ext cx="9426498" cy="2002008"/>
          </a:xfrm>
          <a:prstGeom prst="roundRect">
            <a:avLst/>
          </a:prstGeom>
          <a:noFill/>
          <a:ln w="22225" cap="flat" cmpd="sng" algn="ctr">
            <a:solidFill>
              <a:srgbClr val="ACBCD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25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1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Moduļa apguves mērķis:</a:t>
            </a:r>
            <a:r>
              <a:rPr lang="lv-LV" sz="2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defTabSz="912571" fontAlgn="auto">
              <a:spcBef>
                <a:spcPts val="0"/>
              </a:spcBef>
              <a:spcAft>
                <a:spcPts val="0"/>
              </a:spcAft>
              <a:defRPr/>
            </a:pPr>
            <a:endParaRPr lang="lv-LV" sz="21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285179" indent="-285179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v-LV" sz="215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-Regular"/>
                <a:cs typeface="Calibri" panose="020F0502020204030204" pitchFamily="34" charset="0"/>
              </a:rPr>
              <a:t>iepazīstoties ar visaptverošas valsts aizsardzības sistēmu</a:t>
            </a:r>
            <a:r>
              <a:rPr lang="lv-LV" sz="2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-Regular"/>
                <a:cs typeface="Calibri" panose="020F0502020204030204" pitchFamily="34" charset="0"/>
              </a:rPr>
              <a:t>,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lv-LV" sz="2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Lato-Regular"/>
                <a:cs typeface="Calibri" panose="020F0502020204030204" pitchFamily="34" charset="0"/>
              </a:rPr>
              <a:t>veidot izpratni par </a:t>
            </a:r>
            <a:r>
              <a:rPr lang="lv-LV" sz="215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Lato-Regular"/>
                <a:cs typeface="Calibri" panose="020F0502020204030204" pitchFamily="34" charset="0"/>
              </a:rPr>
              <a:t>indivīda lomu valsts drošības stiprināšanā</a:t>
            </a:r>
            <a:endParaRPr lang="lv-LV" sz="21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541A591A-6E64-446A-95D1-7683989F2CFB}"/>
              </a:ext>
            </a:extLst>
          </p:cNvPr>
          <p:cNvSpPr/>
          <p:nvPr/>
        </p:nvSpPr>
        <p:spPr>
          <a:xfrm>
            <a:off x="1722280" y="1795396"/>
            <a:ext cx="5139205" cy="932274"/>
          </a:xfrm>
          <a:prstGeom prst="roundRect">
            <a:avLst/>
          </a:prstGeom>
          <a:solidFill>
            <a:srgbClr val="ACBCD0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algn="ctr" defTabSz="9125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50" kern="0" dirty="0">
                <a:solidFill>
                  <a:prstClr val="white"/>
                </a:solidFill>
                <a:latin typeface="+mn-lt"/>
              </a:rPr>
              <a:t>2. </a:t>
            </a:r>
            <a:r>
              <a:rPr lang="lv-LV" sz="2150" kern="0" dirty="0">
                <a:solidFill>
                  <a:prstClr val="white"/>
                </a:solidFill>
                <a:latin typeface="+mn-lt"/>
              </a:rPr>
              <a:t>Noturība krīzes situācijās </a:t>
            </a:r>
            <a:br>
              <a:rPr lang="lv-LV" sz="2150" kern="0" dirty="0">
                <a:solidFill>
                  <a:prstClr val="white"/>
                </a:solidFill>
                <a:latin typeface="+mn-lt"/>
              </a:rPr>
            </a:br>
            <a:r>
              <a:rPr lang="lv-LV" sz="2150" kern="0" dirty="0">
                <a:solidFill>
                  <a:prstClr val="white"/>
                </a:solidFill>
                <a:latin typeface="+mn-lt"/>
              </a:rPr>
              <a:t>un vadība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63C978-621C-4890-BC39-E4D004CA075B}"/>
              </a:ext>
            </a:extLst>
          </p:cNvPr>
          <p:cNvSpPr txBox="1"/>
          <p:nvPr/>
        </p:nvSpPr>
        <p:spPr>
          <a:xfrm>
            <a:off x="4935260" y="536078"/>
            <a:ext cx="705772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25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150" b="1" kern="0" dirty="0">
                <a:solidFill>
                  <a:prstClr val="white"/>
                </a:solidFill>
              </a:rPr>
              <a:t>VAM kursa moduļi</a:t>
            </a:r>
          </a:p>
        </p:txBody>
      </p:sp>
    </p:spTree>
    <p:extLst>
      <p:ext uri="{BB962C8B-B14F-4D97-AF65-F5344CB8AC3E}">
        <p14:creationId xmlns:p14="http://schemas.microsoft.com/office/powerpoint/2010/main" val="1076718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927219-745C-402C-8B01-D6B4FD77BA68}"/>
              </a:ext>
            </a:extLst>
          </p:cNvPr>
          <p:cNvSpPr/>
          <p:nvPr/>
        </p:nvSpPr>
        <p:spPr>
          <a:xfrm>
            <a:off x="6944569" y="1607611"/>
            <a:ext cx="4849041" cy="871179"/>
          </a:xfrm>
          <a:prstGeom prst="roundRect">
            <a:avLst/>
          </a:prstGeom>
          <a:noFill/>
          <a:ln w="22225" cap="flat" cmpd="sng" algn="ctr">
            <a:solidFill>
              <a:srgbClr val="84848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25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1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(Body)"/>
                <a:ea typeface="Calibri" panose="020F0502020204030204" pitchFamily="34" charset="0"/>
                <a:cs typeface="Times New Roman" panose="02020603050405020304" pitchFamily="18" charset="0"/>
              </a:rPr>
              <a:t>Laiks moduļa apguvei</a:t>
            </a:r>
          </a:p>
          <a:p>
            <a:pPr algn="ctr" defTabSz="9125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15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(Body)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15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(Body)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lv-LV" sz="215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 (Body)"/>
                <a:ea typeface="Calibri" panose="020F0502020204030204" pitchFamily="34" charset="0"/>
                <a:cs typeface="Times New Roman" panose="02020603050405020304" pitchFamily="18" charset="0"/>
              </a:rPr>
              <a:t> mācību stundas</a:t>
            </a:r>
            <a:endParaRPr lang="lv-LV" sz="2150" dirty="0">
              <a:solidFill>
                <a:schemeClr val="tx1">
                  <a:lumMod val="75000"/>
                  <a:lumOff val="25000"/>
                </a:schemeClr>
              </a:solidFill>
              <a:latin typeface="Verdana (Body)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40F6541-8BFA-440E-B068-492F01825898}"/>
              </a:ext>
            </a:extLst>
          </p:cNvPr>
          <p:cNvGrpSpPr/>
          <p:nvPr/>
        </p:nvGrpSpPr>
        <p:grpSpPr>
          <a:xfrm>
            <a:off x="2145270" y="2676699"/>
            <a:ext cx="8880529" cy="3728077"/>
            <a:chOff x="2288145" y="2771949"/>
            <a:chExt cx="8880529" cy="372807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2C11FDD-44B7-46D5-8BE4-CE0D6DDDF5B0}"/>
                </a:ext>
              </a:extLst>
            </p:cNvPr>
            <p:cNvSpPr/>
            <p:nvPr/>
          </p:nvSpPr>
          <p:spPr>
            <a:xfrm>
              <a:off x="2288145" y="2771949"/>
              <a:ext cx="8880529" cy="3728077"/>
            </a:xfrm>
            <a:prstGeom prst="roundRect">
              <a:avLst/>
            </a:prstGeom>
            <a:noFill/>
            <a:ln w="22225" cap="flat" cmpd="sng" algn="ctr">
              <a:solidFill>
                <a:srgbClr val="84848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257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lv-LV" sz="1796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B951972-79F5-4945-88DF-7E59454F4029}"/>
                </a:ext>
              </a:extLst>
            </p:cNvPr>
            <p:cNvSpPr/>
            <p:nvPr/>
          </p:nvSpPr>
          <p:spPr>
            <a:xfrm>
              <a:off x="2393799" y="3066328"/>
              <a:ext cx="8669222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257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Moduļa apguves mērķis:</a:t>
              </a:r>
              <a:r>
                <a:rPr lang="lv-LV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lv-LV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  <a:p>
              <a:pPr marL="285179" indent="-285179" algn="just"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lv-LV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veidot un attīstīt </a:t>
              </a:r>
              <a:r>
                <a:rPr lang="lv-LV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rīcībai krīzes situācijā un </a:t>
              </a:r>
              <a:r>
                <a:rPr lang="lv-LV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valsts aizsardzībai noderīgas prasmes</a:t>
              </a:r>
              <a:endParaRPr lang="lv-LV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85179" indent="-285179" algn="just"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lv-LV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veicināt mērķtiecīgu izglītošanos</a:t>
              </a:r>
              <a:r>
                <a:rPr lang="lv-LV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valsts aizsardzības jomā, biedriskuma, līderības, drošsirdības, </a:t>
              </a:r>
              <a:r>
                <a:rPr lang="lv-LV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disciplīnas</a:t>
              </a:r>
              <a:r>
                <a:rPr lang="lv-LV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veidošanā un patstāvīgā </a:t>
              </a:r>
              <a:r>
                <a:rPr lang="lv-LV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fizisko spēju pilnveidošanā</a:t>
              </a:r>
              <a:endParaRPr lang="lv-LV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85179" indent="-285179" algn="just"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lv-LV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rosināt interesi</a:t>
              </a:r>
              <a:r>
                <a:rPr lang="lv-LV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izglītības turpināšanai un karjeras veidošanai visaptverošas valsts aizsardzības sistēmas ietvaros</a:t>
              </a:r>
            </a:p>
            <a:p>
              <a:pPr marL="285179" indent="-285179" algn="just"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lv-LV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kļūt par aktīvu, mobilu un rīkoties spējīgu</a:t>
              </a:r>
              <a:r>
                <a:rPr lang="lv-LV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sabiedrības locekli, kurš </a:t>
              </a:r>
              <a:r>
                <a:rPr lang="lv-LV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vēlas, prot un spēj aizstāvēt </a:t>
              </a:r>
              <a:r>
                <a:rPr lang="lv-LV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sevi, līdzcilvēkus un Latviju krīzes gadījumā </a:t>
              </a:r>
            </a:p>
          </p:txBody>
        </p:sp>
      </p:grp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53FE6660-E298-4B3B-9F42-F114A5D28E90}"/>
              </a:ext>
            </a:extLst>
          </p:cNvPr>
          <p:cNvSpPr/>
          <p:nvPr/>
        </p:nvSpPr>
        <p:spPr>
          <a:xfrm>
            <a:off x="754011" y="1631573"/>
            <a:ext cx="6014592" cy="87117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algn="ctr" defTabSz="9125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50" kern="0" dirty="0">
                <a:solidFill>
                  <a:prstClr val="white"/>
                </a:solidFill>
                <a:latin typeface="Verdana (Body)"/>
              </a:rPr>
              <a:t>3. </a:t>
            </a:r>
            <a:r>
              <a:rPr lang="lv-LV" sz="2150" kern="0" dirty="0">
                <a:solidFill>
                  <a:prstClr val="white"/>
                </a:solidFill>
                <a:latin typeface="Verdana (Body)"/>
              </a:rPr>
              <a:t>Valsts aizsardzības iemaņas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AC60F55-E2E0-4DC8-92B3-4C824B587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18115" y="309810"/>
            <a:ext cx="8623291" cy="5487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7AC178-5FBD-40E1-8FB1-746F33EB6203}"/>
              </a:ext>
            </a:extLst>
          </p:cNvPr>
          <p:cNvSpPr txBox="1"/>
          <p:nvPr/>
        </p:nvSpPr>
        <p:spPr>
          <a:xfrm>
            <a:off x="4932961" y="435340"/>
            <a:ext cx="705772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25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150" b="1" kern="0" dirty="0">
                <a:solidFill>
                  <a:prstClr val="white"/>
                </a:solidFill>
              </a:rPr>
              <a:t>VAM kursa moduļi</a:t>
            </a:r>
          </a:p>
        </p:txBody>
      </p:sp>
    </p:spTree>
    <p:extLst>
      <p:ext uri="{BB962C8B-B14F-4D97-AF65-F5344CB8AC3E}">
        <p14:creationId xmlns:p14="http://schemas.microsoft.com/office/powerpoint/2010/main" val="1831468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6FD327A-B08F-42C2-8843-93F7860684DE}"/>
              </a:ext>
            </a:extLst>
          </p:cNvPr>
          <p:cNvSpPr/>
          <p:nvPr/>
        </p:nvSpPr>
        <p:spPr>
          <a:xfrm>
            <a:off x="475741" y="1311821"/>
            <a:ext cx="9251576" cy="5382435"/>
          </a:xfrm>
          <a:prstGeom prst="rect">
            <a:avLst/>
          </a:prstGeom>
          <a:solidFill>
            <a:srgbClr val="3E003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214" indent="-342214" defTabSz="91257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lv-LV" sz="1996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C18C600-80BF-44E4-8DC6-CD6E579D95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18115" y="309810"/>
            <a:ext cx="8623291" cy="54872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3D5D3A3-6275-4D92-9C9F-038E5BE87EBC}"/>
              </a:ext>
            </a:extLst>
          </p:cNvPr>
          <p:cNvSpPr/>
          <p:nvPr/>
        </p:nvSpPr>
        <p:spPr>
          <a:xfrm>
            <a:off x="9839377" y="1696200"/>
            <a:ext cx="2234130" cy="436970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 err="1">
                <a:solidFill>
                  <a:schemeClr val="tx1"/>
                </a:solidFill>
              </a:rPr>
              <a:t>eVAM</a:t>
            </a:r>
            <a:r>
              <a:rPr lang="lv-LV" sz="1600" b="1" dirty="0">
                <a:solidFill>
                  <a:schemeClr val="tx1"/>
                </a:solidFill>
              </a:rPr>
              <a:t> klātienes kurss pielīdzināms apmācībai</a:t>
            </a:r>
            <a:r>
              <a:rPr lang="lv-LV" sz="1600" dirty="0">
                <a:solidFill>
                  <a:schemeClr val="tx1"/>
                </a:solidFill>
              </a:rPr>
              <a:t>, kuru apguvušas personas militārās </a:t>
            </a:r>
            <a:r>
              <a:rPr lang="lv-LV" sz="1600" dirty="0" err="1">
                <a:solidFill>
                  <a:schemeClr val="tx1"/>
                </a:solidFill>
              </a:rPr>
              <a:t>pamatapmācības</a:t>
            </a:r>
            <a:r>
              <a:rPr lang="lv-LV" sz="1600" dirty="0">
                <a:solidFill>
                  <a:schemeClr val="tx1"/>
                </a:solidFill>
              </a:rPr>
              <a:t> ietvaros - NBS profesionālajā dienestā, Zemessardzē vai rezervistu apmācībā</a:t>
            </a:r>
            <a:r>
              <a:rPr lang="lv-LV" sz="1600" dirty="0"/>
              <a:t>.</a:t>
            </a:r>
            <a:endParaRPr lang="lv-LV" sz="1600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B165CD-2E5F-403B-B364-0D483620D3F9}"/>
              </a:ext>
            </a:extLst>
          </p:cNvPr>
          <p:cNvGrpSpPr/>
          <p:nvPr/>
        </p:nvGrpSpPr>
        <p:grpSpPr>
          <a:xfrm>
            <a:off x="1168226" y="2117559"/>
            <a:ext cx="8338821" cy="3768916"/>
            <a:chOff x="1314567" y="1873981"/>
            <a:chExt cx="7531412" cy="291793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49E0369-F570-4D62-A8E0-5D9F8C1D258E}"/>
                </a:ext>
              </a:extLst>
            </p:cNvPr>
            <p:cNvSpPr/>
            <p:nvPr/>
          </p:nvSpPr>
          <p:spPr>
            <a:xfrm>
              <a:off x="1314567" y="1873981"/>
              <a:ext cx="7531412" cy="499761"/>
            </a:xfrm>
            <a:prstGeom prst="roundRect">
              <a:avLst/>
            </a:prstGeom>
            <a:solidFill>
              <a:srgbClr val="F4F3F7"/>
            </a:solidFill>
            <a:ln>
              <a:solidFill>
                <a:srgbClr val="3E00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6337">
                <a:tabLst>
                  <a:tab pos="2414511" algn="l"/>
                  <a:tab pos="2501650" algn="l"/>
                </a:tabLst>
                <a:defRPr/>
              </a:pPr>
              <a:r>
                <a:rPr lang="lv-LV" sz="2150" dirty="0" err="1">
                  <a:solidFill>
                    <a:srgbClr val="3E003E"/>
                  </a:solidFill>
                  <a:latin typeface="Verdana (Body)"/>
                  <a:cs typeface="Calibri" panose="020F0502020204030204" pitchFamily="34" charset="0"/>
                </a:rPr>
                <a:t>eVAM</a:t>
              </a:r>
              <a:r>
                <a:rPr lang="lv-LV" sz="2150" dirty="0">
                  <a:solidFill>
                    <a:srgbClr val="3E003E"/>
                  </a:solidFill>
                  <a:latin typeface="Verdana (Body)"/>
                  <a:cs typeface="Calibri" panose="020F0502020204030204" pitchFamily="34" charset="0"/>
                </a:rPr>
                <a:t> pedagogi – Centra jaunsargu instruktori 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0C054BB-0C81-4C30-9B8C-50F5B92B8063}"/>
                </a:ext>
              </a:extLst>
            </p:cNvPr>
            <p:cNvSpPr/>
            <p:nvPr/>
          </p:nvSpPr>
          <p:spPr>
            <a:xfrm>
              <a:off x="1314567" y="3491655"/>
              <a:ext cx="3605578" cy="1282825"/>
            </a:xfrm>
            <a:prstGeom prst="roundRect">
              <a:avLst/>
            </a:prstGeom>
            <a:solidFill>
              <a:srgbClr val="F4F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6337">
                <a:defRPr/>
              </a:pPr>
              <a:endParaRPr lang="lv-LV" sz="1697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3A26166-47ED-4991-9169-0A3BDAB37272}"/>
                </a:ext>
              </a:extLst>
            </p:cNvPr>
            <p:cNvSpPr/>
            <p:nvPr/>
          </p:nvSpPr>
          <p:spPr>
            <a:xfrm>
              <a:off x="5050042" y="3509096"/>
              <a:ext cx="3727451" cy="1282824"/>
            </a:xfrm>
            <a:prstGeom prst="roundRect">
              <a:avLst/>
            </a:prstGeom>
            <a:solidFill>
              <a:srgbClr val="F4F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6337">
                <a:defRPr/>
              </a:pPr>
              <a:endParaRPr lang="lv-LV" sz="1697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ED30E4-A3D6-4DBD-BF9F-EF44C03B9208}"/>
                </a:ext>
              </a:extLst>
            </p:cNvPr>
            <p:cNvSpPr txBox="1"/>
            <p:nvPr/>
          </p:nvSpPr>
          <p:spPr>
            <a:xfrm>
              <a:off x="1420368" y="3579867"/>
              <a:ext cx="3335688" cy="1141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257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sz="1796" kern="0" dirty="0" err="1">
                  <a:solidFill>
                    <a:srgbClr val="3E003E"/>
                  </a:solidFill>
                  <a:latin typeface="Verdana (Body)"/>
                </a:rPr>
                <a:t>eVAM</a:t>
              </a:r>
              <a:r>
                <a:rPr lang="lv-LV" sz="1796" kern="0" dirty="0">
                  <a:solidFill>
                    <a:srgbClr val="3E003E"/>
                  </a:solidFill>
                  <a:latin typeface="Verdana (Body)"/>
                </a:rPr>
                <a:t> 2. </a:t>
              </a:r>
              <a:r>
                <a:rPr lang="lv-LV" sz="1796" kern="0" dirty="0" err="1">
                  <a:solidFill>
                    <a:srgbClr val="3E003E"/>
                  </a:solidFill>
                  <a:latin typeface="Verdana (Body)"/>
                </a:rPr>
                <a:t>m.g</a:t>
              </a:r>
              <a:r>
                <a:rPr lang="lv-LV" sz="1796" kern="0" dirty="0">
                  <a:solidFill>
                    <a:srgbClr val="3E003E"/>
                  </a:solidFill>
                  <a:latin typeface="Verdana (Body)"/>
                </a:rPr>
                <a:t>. klātiene tiks īstenota </a:t>
              </a:r>
              <a:r>
                <a:rPr lang="lv-LV" sz="1796" b="1" kern="0" dirty="0">
                  <a:solidFill>
                    <a:srgbClr val="3E003E"/>
                  </a:solidFill>
                  <a:latin typeface="Verdana (Body)"/>
                </a:rPr>
                <a:t>5 secīgās </a:t>
              </a:r>
              <a:r>
                <a:rPr lang="lv-LV" sz="1796" kern="0" dirty="0">
                  <a:solidFill>
                    <a:srgbClr val="3E003E"/>
                  </a:solidFill>
                  <a:latin typeface="Verdana (Body)"/>
                </a:rPr>
                <a:t>dienās kādā Centra iepriekš piedāvātā, izglītojamajam izvēlētā, periodā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299A1E-F136-409E-83E0-8F58C88B446C}"/>
                </a:ext>
              </a:extLst>
            </p:cNvPr>
            <p:cNvSpPr txBox="1"/>
            <p:nvPr/>
          </p:nvSpPr>
          <p:spPr>
            <a:xfrm>
              <a:off x="5202052" y="3882868"/>
              <a:ext cx="3423430" cy="500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257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kern="0" dirty="0">
                  <a:solidFill>
                    <a:srgbClr val="3E003E"/>
                  </a:solidFill>
                  <a:latin typeface="Verdana (Body)"/>
                </a:rPr>
                <a:t>Klātienes sadaļa ir jāapgūst visā vidējās izglītības posmā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49E46B7-FDEB-44BB-AC93-DD1B303646C4}"/>
              </a:ext>
            </a:extLst>
          </p:cNvPr>
          <p:cNvSpPr txBox="1"/>
          <p:nvPr/>
        </p:nvSpPr>
        <p:spPr>
          <a:xfrm>
            <a:off x="3332135" y="420772"/>
            <a:ext cx="88092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25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150" b="1" kern="0" dirty="0">
                <a:solidFill>
                  <a:prstClr val="white"/>
                </a:solidFill>
                <a:latin typeface="+mn-lt"/>
              </a:rPr>
              <a:t>  </a:t>
            </a:r>
            <a:r>
              <a:rPr lang="lv-LV" sz="2150" b="1" kern="0" dirty="0" err="1">
                <a:solidFill>
                  <a:prstClr val="white"/>
                </a:solidFill>
                <a:latin typeface="+mn-lt"/>
              </a:rPr>
              <a:t>eVAM</a:t>
            </a:r>
            <a:r>
              <a:rPr lang="lv-LV" sz="2150" b="1" kern="0" dirty="0">
                <a:solidFill>
                  <a:prstClr val="white"/>
                </a:solidFill>
                <a:latin typeface="+mn-lt"/>
              </a:rPr>
              <a:t> īstenošana tālmācības izglītības programmā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95A7D2D-454B-4E84-908E-BC99027DA697}"/>
              </a:ext>
            </a:extLst>
          </p:cNvPr>
          <p:cNvSpPr/>
          <p:nvPr/>
        </p:nvSpPr>
        <p:spPr>
          <a:xfrm>
            <a:off x="1168226" y="2897668"/>
            <a:ext cx="8302871" cy="1197265"/>
          </a:xfrm>
          <a:prstGeom prst="roundRect">
            <a:avLst/>
          </a:prstGeom>
          <a:solidFill>
            <a:srgbClr val="F4F3F7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2150" dirty="0" err="1">
                <a:solidFill>
                  <a:srgbClr val="3E003E"/>
                </a:solidFill>
                <a:latin typeface="Verdana (Body)"/>
                <a:cs typeface="Calibri" panose="020F0502020204030204" pitchFamily="34" charset="0"/>
              </a:rPr>
              <a:t>eVAM</a:t>
            </a:r>
            <a:r>
              <a:rPr lang="lv-LV" sz="2150" dirty="0">
                <a:solidFill>
                  <a:srgbClr val="3E003E"/>
                </a:solidFill>
                <a:latin typeface="Verdana (Body)"/>
                <a:cs typeface="Calibri" panose="020F0502020204030204" pitchFamily="34" charset="0"/>
              </a:rPr>
              <a:t> 1.m.g.- attālināti </a:t>
            </a:r>
            <a:r>
              <a:rPr lang="lv-LV" sz="2150" dirty="0">
                <a:solidFill>
                  <a:srgbClr val="00B050"/>
                </a:solidFill>
                <a:latin typeface="Verdana (Body)"/>
                <a:cs typeface="Calibri" panose="020F0502020204030204" pitchFamily="34" charset="0"/>
              </a:rPr>
              <a:t>(sākot no 2026./2027.m.g.) </a:t>
            </a:r>
          </a:p>
          <a:p>
            <a:r>
              <a:rPr lang="lv-LV" sz="2150" dirty="0" err="1">
                <a:solidFill>
                  <a:srgbClr val="3E003E"/>
                </a:solidFill>
                <a:latin typeface="Verdana (Body)"/>
                <a:cs typeface="Calibri" panose="020F0502020204030204" pitchFamily="34" charset="0"/>
              </a:rPr>
              <a:t>eVAM</a:t>
            </a:r>
            <a:r>
              <a:rPr lang="lv-LV" sz="2150" dirty="0">
                <a:solidFill>
                  <a:srgbClr val="3E003E"/>
                </a:solidFill>
                <a:latin typeface="Verdana (Body)"/>
                <a:cs typeface="Calibri" panose="020F0502020204030204" pitchFamily="34" charset="0"/>
              </a:rPr>
              <a:t> 2.m.g.- klātienē </a:t>
            </a:r>
            <a:r>
              <a:rPr lang="lv-LV" sz="2150" dirty="0">
                <a:solidFill>
                  <a:srgbClr val="00B050"/>
                </a:solidFill>
                <a:latin typeface="Verdana (Body)"/>
                <a:cs typeface="Calibri" panose="020F0502020204030204" pitchFamily="34" charset="0"/>
              </a:rPr>
              <a:t>(no 2027./2028.m.g.)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0458AE-A807-4CF1-9FAC-16E3BE5F89C0}"/>
              </a:ext>
            </a:extLst>
          </p:cNvPr>
          <p:cNvSpPr txBox="1"/>
          <p:nvPr/>
        </p:nvSpPr>
        <p:spPr>
          <a:xfrm rot="16200000">
            <a:off x="-1276390" y="3499568"/>
            <a:ext cx="4253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kern="0" dirty="0">
                <a:solidFill>
                  <a:schemeClr val="bg1"/>
                </a:solidFill>
                <a:latin typeface="+mn-lt"/>
              </a:rPr>
              <a:t>METODE</a:t>
            </a: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9AB0F87E-1EFA-41EC-B69C-BA4226A8270C}"/>
              </a:ext>
            </a:extLst>
          </p:cNvPr>
          <p:cNvSpPr/>
          <p:nvPr/>
        </p:nvSpPr>
        <p:spPr>
          <a:xfrm>
            <a:off x="3211554" y="294418"/>
            <a:ext cx="974072" cy="548723"/>
          </a:xfrm>
          <a:prstGeom prst="homePlate">
            <a:avLst/>
          </a:prstGeom>
          <a:solidFill>
            <a:srgbClr val="46315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8</a:t>
            </a:r>
            <a:endParaRPr lang="lv-LV" sz="21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563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95230F6-41FF-4167-8BC4-FD2E596DB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2236" y="115909"/>
            <a:ext cx="8623291" cy="5487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16C01E-4F88-4246-B397-E161878290F3}"/>
              </a:ext>
            </a:extLst>
          </p:cNvPr>
          <p:cNvSpPr txBox="1"/>
          <p:nvPr/>
        </p:nvSpPr>
        <p:spPr>
          <a:xfrm>
            <a:off x="5132104" y="244638"/>
            <a:ext cx="6913423" cy="4231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  <a:ea typeface="+mn-ea"/>
                <a:cs typeface="Calibri" panose="020F0502020204030204" pitchFamily="34" charset="0"/>
              </a:rPr>
              <a:t>2026. gadā </a:t>
            </a:r>
            <a:r>
              <a:rPr kumimoji="0" lang="lv-LV" sz="21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  <a:ea typeface="+mn-ea"/>
                <a:cs typeface="Calibri" panose="020F0502020204030204" pitchFamily="34" charset="0"/>
              </a:rPr>
              <a:t>plānotās</a:t>
            </a:r>
            <a:r>
              <a:rPr kumimoji="0" lang="en-US" sz="21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  <a:ea typeface="+mn-ea"/>
                <a:cs typeface="Calibri" panose="020F0502020204030204" pitchFamily="34" charset="0"/>
              </a:rPr>
              <a:t> </a:t>
            </a:r>
            <a:r>
              <a:rPr kumimoji="0" lang="lv-LV" sz="21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  <a:ea typeface="+mn-ea"/>
                <a:cs typeface="Calibri" panose="020F0502020204030204" pitchFamily="34" charset="0"/>
              </a:rPr>
              <a:t>VAM nometnes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EC8B1D-7CE5-43DA-8AA9-B27D76A502D2}"/>
              </a:ext>
            </a:extLst>
          </p:cNvPr>
          <p:cNvCxnSpPr>
            <a:cxnSpLocks/>
          </p:cNvCxnSpPr>
          <p:nvPr/>
        </p:nvCxnSpPr>
        <p:spPr>
          <a:xfrm>
            <a:off x="2723046" y="1574627"/>
            <a:ext cx="0" cy="482011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D8393E-EB7C-4FA5-9B3A-CCC280C1B4CE}"/>
              </a:ext>
            </a:extLst>
          </p:cNvPr>
          <p:cNvCxnSpPr>
            <a:cxnSpLocks/>
          </p:cNvCxnSpPr>
          <p:nvPr/>
        </p:nvCxnSpPr>
        <p:spPr>
          <a:xfrm>
            <a:off x="8841800" y="1574627"/>
            <a:ext cx="0" cy="482011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F386AFB-5742-4E04-905D-03AFCCF33CEB}"/>
              </a:ext>
            </a:extLst>
          </p:cNvPr>
          <p:cNvSpPr/>
          <p:nvPr/>
        </p:nvSpPr>
        <p:spPr>
          <a:xfrm>
            <a:off x="2615766" y="1414940"/>
            <a:ext cx="2450445" cy="1154287"/>
          </a:xfrm>
          <a:prstGeom prst="roundRect">
            <a:avLst/>
          </a:prstGeom>
          <a:solidFill>
            <a:srgbClr val="8DA6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endParaRPr kumimoji="0" lang="lv-LV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</a:rPr>
              <a:t>Pamata militāro prasmju 10 dienu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</a:rPr>
              <a:t>nometne</a:t>
            </a:r>
            <a:endParaRPr kumimoji="0" lang="lv-LV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(Body)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</a:rPr>
              <a:t>Skrunda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(Body)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1394AC2-CA9C-47A7-90B8-142920576E6A}"/>
              </a:ext>
            </a:extLst>
          </p:cNvPr>
          <p:cNvSpPr/>
          <p:nvPr/>
        </p:nvSpPr>
        <p:spPr>
          <a:xfrm>
            <a:off x="2603908" y="2697660"/>
            <a:ext cx="2462303" cy="115428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</a:rPr>
              <a:t>Bezpilota gaisa kuģu 10 dienu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</a:rPr>
              <a:t>nometne</a:t>
            </a:r>
            <a:endParaRPr kumimoji="0" lang="lv-LV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(Body)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</a:rPr>
              <a:t>Latgale,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</a:rPr>
              <a:t>Meža Mackeviči</a:t>
            </a:r>
            <a:endParaRPr kumimoji="0" lang="lv-LV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(Body)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5D9079E-028B-4D3A-9834-4A4415D1345E}"/>
              </a:ext>
            </a:extLst>
          </p:cNvPr>
          <p:cNvSpPr/>
          <p:nvPr/>
        </p:nvSpPr>
        <p:spPr>
          <a:xfrm>
            <a:off x="2899516" y="3968690"/>
            <a:ext cx="5834904" cy="877262"/>
          </a:xfrm>
          <a:prstGeom prst="roundRect">
            <a:avLst/>
          </a:prstGeom>
          <a:solidFill>
            <a:srgbClr val="8DA6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</a:rPr>
              <a:t>Pamata militāro prasmju</a:t>
            </a:r>
            <a:r>
              <a:rPr lang="lv-LV" sz="1600" b="1" dirty="0">
                <a:solidFill>
                  <a:prstClr val="white"/>
                </a:solidFill>
                <a:latin typeface="Verdana (Body)"/>
              </a:rPr>
              <a:t> un p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</a:rPr>
              <a:t>irmās palīdzīb</a:t>
            </a:r>
            <a:r>
              <a:rPr kumimoji="0" lang="lv-LV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</a:rPr>
              <a:t>as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</a:rPr>
              <a:t> </a:t>
            </a:r>
            <a:endParaRPr kumimoji="0" lang="lv-LV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(Body)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</a:rPr>
              <a:t>1</a:t>
            </a:r>
            <a:r>
              <a:rPr kumimoji="0" lang="lv-LV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</a:rPr>
              <a:t>9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</a:rPr>
              <a:t> dienu nometne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</a:rPr>
              <a:t>Mārupes novads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38155CE-ED03-4F79-9871-B1DCD063D527}"/>
              </a:ext>
            </a:extLst>
          </p:cNvPr>
          <p:cNvSpPr/>
          <p:nvPr/>
        </p:nvSpPr>
        <p:spPr>
          <a:xfrm>
            <a:off x="6096000" y="4966893"/>
            <a:ext cx="2569332" cy="1186555"/>
          </a:xfrm>
          <a:prstGeom prst="roundRect">
            <a:avLst/>
          </a:prstGeom>
          <a:solidFill>
            <a:srgbClr val="8DA6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</a:rPr>
              <a:t>Pamata militāro prasmju 10 dienu nometne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</a:rPr>
              <a:t>Alūksne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65907E-69C9-418E-A57E-31CE01FC2690}"/>
              </a:ext>
            </a:extLst>
          </p:cNvPr>
          <p:cNvCxnSpPr>
            <a:cxnSpLocks/>
          </p:cNvCxnSpPr>
          <p:nvPr/>
        </p:nvCxnSpPr>
        <p:spPr>
          <a:xfrm>
            <a:off x="544149" y="6220628"/>
            <a:ext cx="1111216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15C223B-51D2-443D-AA3A-A21F71ABBB8B}"/>
              </a:ext>
            </a:extLst>
          </p:cNvPr>
          <p:cNvSpPr/>
          <p:nvPr/>
        </p:nvSpPr>
        <p:spPr>
          <a:xfrm>
            <a:off x="5309607" y="2677296"/>
            <a:ext cx="2502975" cy="1170453"/>
          </a:xfrm>
          <a:prstGeom prst="round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</a:rPr>
              <a:t>Pirmās palīdzības 10 dienu nometne </a:t>
            </a: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</a:rPr>
              <a:t>Liepāja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35A946A-655E-4B6E-88FC-FEBAECF7C2D7}"/>
              </a:ext>
            </a:extLst>
          </p:cNvPr>
          <p:cNvSpPr/>
          <p:nvPr/>
        </p:nvSpPr>
        <p:spPr>
          <a:xfrm>
            <a:off x="5309606" y="1385857"/>
            <a:ext cx="2502976" cy="1154287"/>
          </a:xfrm>
          <a:prstGeom prst="roundRect">
            <a:avLst/>
          </a:prstGeom>
          <a:solidFill>
            <a:srgbClr val="8DA6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lv-LV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</a:rPr>
              <a:t>Pamata militāro prasmju 10 dienu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</a:rPr>
              <a:t>nometne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</a:rPr>
              <a:t>Latgale,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</a:rPr>
              <a:t>Meža Mackeviči</a:t>
            </a:r>
            <a:endParaRPr kumimoji="0" lang="lv-LV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(Body)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3F900C4-EC15-4990-BE4F-36C8E184B7D1}"/>
              </a:ext>
            </a:extLst>
          </p:cNvPr>
          <p:cNvSpPr/>
          <p:nvPr/>
        </p:nvSpPr>
        <p:spPr>
          <a:xfrm>
            <a:off x="3335021" y="4983104"/>
            <a:ext cx="2640273" cy="115413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</a:rPr>
              <a:t>Speciālo spēku </a:t>
            </a:r>
            <a:endParaRPr kumimoji="0" lang="lv-LV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(Body)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</a:rPr>
              <a:t>10 dienu nometne</a:t>
            </a:r>
            <a:endParaRPr kumimoji="0" lang="lv-LV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(Body)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</a:rPr>
              <a:t>Murjāņu sporta ģimnāzija</a:t>
            </a: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endParaRPr kumimoji="0" lang="lv-LV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3B966EB-AD69-4B17-8BA4-FF194D89B15A}"/>
              </a:ext>
            </a:extLst>
          </p:cNvPr>
          <p:cNvSpPr/>
          <p:nvPr/>
        </p:nvSpPr>
        <p:spPr>
          <a:xfrm>
            <a:off x="9205322" y="2677296"/>
            <a:ext cx="2486095" cy="115428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</a:rPr>
              <a:t>Militārā transporta «Patria» 10 dienu nometne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</a:rPr>
              <a:t>Valmiera</a:t>
            </a:r>
            <a:endParaRPr kumimoji="0" lang="lv-LV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(Body)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DAC879-02AC-47ED-98F0-701F0B7FF4D4}"/>
              </a:ext>
            </a:extLst>
          </p:cNvPr>
          <p:cNvSpPr txBox="1"/>
          <p:nvPr/>
        </p:nvSpPr>
        <p:spPr>
          <a:xfrm>
            <a:off x="3711628" y="6228384"/>
            <a:ext cx="2158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Jūlijs</a:t>
            </a: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A4C553-3687-42F2-888B-C94AB061FC08}"/>
              </a:ext>
            </a:extLst>
          </p:cNvPr>
          <p:cNvSpPr txBox="1"/>
          <p:nvPr/>
        </p:nvSpPr>
        <p:spPr>
          <a:xfrm>
            <a:off x="9205322" y="6228383"/>
            <a:ext cx="2158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Augusts</a:t>
            </a: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ACBE6D-2834-4025-A8D9-CCA2CCD4E843}"/>
              </a:ext>
            </a:extLst>
          </p:cNvPr>
          <p:cNvSpPr txBox="1"/>
          <p:nvPr/>
        </p:nvSpPr>
        <p:spPr>
          <a:xfrm>
            <a:off x="-364412" y="6213221"/>
            <a:ext cx="226130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Jūnijs</a:t>
            </a: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F835BEB-B0BF-4EAC-BB56-7C13E868386D}"/>
              </a:ext>
            </a:extLst>
          </p:cNvPr>
          <p:cNvSpPr/>
          <p:nvPr/>
        </p:nvSpPr>
        <p:spPr>
          <a:xfrm>
            <a:off x="9135594" y="1465737"/>
            <a:ext cx="2555823" cy="115428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</a:rPr>
              <a:t>Bezpilota gaisa kuģu 10 dienu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</a:rPr>
              <a:t>nometne</a:t>
            </a:r>
            <a:endParaRPr kumimoji="0" lang="lv-LV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(Body)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</a:rPr>
              <a:t>Kuldīgas novads, Dzelda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AF91CFC-650B-4862-A553-E5D6FAFB018A}"/>
              </a:ext>
            </a:extLst>
          </p:cNvPr>
          <p:cNvSpPr/>
          <p:nvPr/>
        </p:nvSpPr>
        <p:spPr>
          <a:xfrm>
            <a:off x="9135594" y="3888854"/>
            <a:ext cx="2600437" cy="1154287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</a:rPr>
              <a:t>Bezpilota gaisa kuģu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</a:rPr>
              <a:t>izstrādes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</a:rPr>
              <a:t> </a:t>
            </a:r>
            <a:r>
              <a:rPr kumimoji="0" lang="lv-LV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</a:rPr>
              <a:t>10 dienu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</a:rPr>
              <a:t>nometne</a:t>
            </a:r>
            <a:endParaRPr kumimoji="0" lang="lv-LV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(Body)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</a:rPr>
              <a:t>Murjāņu sporta ģimnāzija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9B898F7-AE88-4242-8A91-CF4AF91803C6}"/>
              </a:ext>
            </a:extLst>
          </p:cNvPr>
          <p:cNvSpPr/>
          <p:nvPr/>
        </p:nvSpPr>
        <p:spPr>
          <a:xfrm>
            <a:off x="49744" y="1523164"/>
            <a:ext cx="2462304" cy="1154132"/>
          </a:xfrm>
          <a:prstGeom prst="roundRect">
            <a:avLst/>
          </a:prstGeom>
          <a:solidFill>
            <a:srgbClr val="6647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</a:rPr>
              <a:t>Līderības</a:t>
            </a:r>
            <a:endParaRPr kumimoji="0" lang="lv-LV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(Body)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</a:rPr>
              <a:t>10 dienu nometne</a:t>
            </a:r>
            <a:endParaRPr kumimoji="0" lang="lv-LV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(Body)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</a:rPr>
              <a:t>Subate</a:t>
            </a:r>
            <a:endParaRPr kumimoji="0" lang="lv-LV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4120962-56A0-430B-B923-7CF5A3F9863D}"/>
              </a:ext>
            </a:extLst>
          </p:cNvPr>
          <p:cNvSpPr/>
          <p:nvPr/>
        </p:nvSpPr>
        <p:spPr>
          <a:xfrm>
            <a:off x="9348247" y="5162139"/>
            <a:ext cx="2193862" cy="9174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lv-LV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Bezpilota gaisa kuģu 10 dienu </a:t>
            </a:r>
            <a:r>
              <a:rPr kumimoji="0" lang="lv-LV" sz="1400" b="1" i="0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nometne</a:t>
            </a:r>
          </a:p>
          <a:p>
            <a:pPr algn="ctr"/>
            <a:r>
              <a:rPr lang="en-US" sz="1400" dirty="0" err="1">
                <a:solidFill>
                  <a:srgbClr val="FF0000"/>
                </a:solidFill>
                <a:latin typeface="+mj-lt"/>
              </a:rPr>
              <a:t>Rīga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, RTU</a:t>
            </a:r>
            <a:endParaRPr lang="lv-LV" sz="1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0667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95230F6-41FF-4167-8BC4-FD2E596DB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18115" y="309810"/>
            <a:ext cx="8623291" cy="548723"/>
          </a:xfrm>
          <a:prstGeom prst="rect">
            <a:avLst/>
          </a:prstGeom>
        </p:spPr>
      </p:pic>
      <p:sp>
        <p:nvSpPr>
          <p:cNvPr id="3" name="Arrow: Pentagon 2">
            <a:extLst>
              <a:ext uri="{FF2B5EF4-FFF2-40B4-BE49-F238E27FC236}">
                <a16:creationId xmlns:a16="http://schemas.microsoft.com/office/drawing/2014/main" id="{C7AA2778-69B3-4A1A-8A3D-A782FD1CDDA1}"/>
              </a:ext>
            </a:extLst>
          </p:cNvPr>
          <p:cNvSpPr/>
          <p:nvPr/>
        </p:nvSpPr>
        <p:spPr>
          <a:xfrm>
            <a:off x="3478291" y="319600"/>
            <a:ext cx="1018130" cy="548723"/>
          </a:xfrm>
          <a:prstGeom prst="homePlate">
            <a:avLst/>
          </a:prstGeom>
          <a:solidFill>
            <a:srgbClr val="4E6E9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1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 (Body)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16C01E-4F88-4246-B397-E161878290F3}"/>
              </a:ext>
            </a:extLst>
          </p:cNvPr>
          <p:cNvSpPr txBox="1"/>
          <p:nvPr/>
        </p:nvSpPr>
        <p:spPr>
          <a:xfrm>
            <a:off x="5232789" y="435340"/>
            <a:ext cx="6913423" cy="4231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  <a:ea typeface="+mn-ea"/>
                <a:cs typeface="Calibri" panose="020F0502020204030204" pitchFamily="34" charset="0"/>
              </a:rPr>
              <a:t>2026. gadā </a:t>
            </a:r>
            <a:r>
              <a:rPr kumimoji="0" lang="lv-LV" sz="21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  <a:ea typeface="+mn-ea"/>
                <a:cs typeface="Calibri" panose="020F0502020204030204" pitchFamily="34" charset="0"/>
              </a:rPr>
              <a:t>plānotās</a:t>
            </a:r>
            <a:r>
              <a:rPr kumimoji="0" lang="en-US" sz="21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  <a:ea typeface="+mn-ea"/>
                <a:cs typeface="Calibri" panose="020F0502020204030204" pitchFamily="34" charset="0"/>
              </a:rPr>
              <a:t> </a:t>
            </a:r>
            <a:r>
              <a:rPr kumimoji="0" lang="lv-LV" sz="21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(Body)"/>
                <a:ea typeface="+mn-ea"/>
                <a:cs typeface="Calibri" panose="020F0502020204030204" pitchFamily="34" charset="0"/>
              </a:rPr>
              <a:t>VAM nometnes</a:t>
            </a: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EEE75292-F3BE-42C0-AAE9-EE6F475762A6}"/>
              </a:ext>
            </a:extLst>
          </p:cNvPr>
          <p:cNvSpPr/>
          <p:nvPr/>
        </p:nvSpPr>
        <p:spPr>
          <a:xfrm>
            <a:off x="3173105" y="1669578"/>
            <a:ext cx="5884501" cy="3500806"/>
          </a:xfrm>
          <a:custGeom>
            <a:avLst/>
            <a:gdLst/>
            <a:ahLst/>
            <a:cxnLst/>
            <a:rect l="l" t="t" r="r" b="b"/>
            <a:pathLst>
              <a:path w="21184205" h="12602902">
                <a:moveTo>
                  <a:pt x="0" y="0"/>
                </a:moveTo>
                <a:lnTo>
                  <a:pt x="21184205" y="0"/>
                </a:lnTo>
                <a:lnTo>
                  <a:pt x="21184205" y="12602903"/>
                </a:lnTo>
                <a:lnTo>
                  <a:pt x="0" y="12602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6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852967E6-4280-47F3-B4CC-50132CBB451D}"/>
              </a:ext>
            </a:extLst>
          </p:cNvPr>
          <p:cNvSpPr/>
          <p:nvPr/>
        </p:nvSpPr>
        <p:spPr>
          <a:xfrm>
            <a:off x="3160529" y="1609428"/>
            <a:ext cx="5873843" cy="3590386"/>
          </a:xfrm>
          <a:custGeom>
            <a:avLst/>
            <a:gdLst/>
            <a:ahLst/>
            <a:cxnLst/>
            <a:rect l="l" t="t" r="r" b="b"/>
            <a:pathLst>
              <a:path w="21145834" h="12925391">
                <a:moveTo>
                  <a:pt x="0" y="0"/>
                </a:moveTo>
                <a:lnTo>
                  <a:pt x="21145834" y="0"/>
                </a:lnTo>
                <a:lnTo>
                  <a:pt x="21145834" y="12925391"/>
                </a:lnTo>
                <a:lnTo>
                  <a:pt x="0" y="129253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1395DBED-9455-4921-B42F-EDB0E89C914D}"/>
              </a:ext>
            </a:extLst>
          </p:cNvPr>
          <p:cNvSpPr/>
          <p:nvPr/>
        </p:nvSpPr>
        <p:spPr>
          <a:xfrm>
            <a:off x="3340271" y="3819688"/>
            <a:ext cx="293985" cy="278484"/>
          </a:xfrm>
          <a:custGeom>
            <a:avLst/>
            <a:gdLst/>
            <a:ahLst/>
            <a:cxnLst/>
            <a:rect l="l" t="t" r="r" b="b"/>
            <a:pathLst>
              <a:path w="1058346" h="1002543">
                <a:moveTo>
                  <a:pt x="0" y="0"/>
                </a:moveTo>
                <a:lnTo>
                  <a:pt x="1058347" y="0"/>
                </a:lnTo>
                <a:lnTo>
                  <a:pt x="1058347" y="1002543"/>
                </a:lnTo>
                <a:lnTo>
                  <a:pt x="0" y="100254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Freeform 5" descr="Vector image">
            <a:extLst>
              <a:ext uri="{FF2B5EF4-FFF2-40B4-BE49-F238E27FC236}">
                <a16:creationId xmlns:a16="http://schemas.microsoft.com/office/drawing/2014/main" id="{EEE5AD21-0564-43F0-BF7F-830DD55E1135}"/>
              </a:ext>
            </a:extLst>
          </p:cNvPr>
          <p:cNvSpPr/>
          <p:nvPr/>
        </p:nvSpPr>
        <p:spPr>
          <a:xfrm rot="90414">
            <a:off x="6640463" y="2466886"/>
            <a:ext cx="665926" cy="345033"/>
          </a:xfrm>
          <a:custGeom>
            <a:avLst/>
            <a:gdLst/>
            <a:ahLst/>
            <a:cxnLst/>
            <a:rect l="l" t="t" r="r" b="b"/>
            <a:pathLst>
              <a:path w="2397333" h="1242118">
                <a:moveTo>
                  <a:pt x="0" y="0"/>
                </a:moveTo>
                <a:lnTo>
                  <a:pt x="2397333" y="0"/>
                </a:lnTo>
                <a:lnTo>
                  <a:pt x="2397333" y="1242118"/>
                </a:lnTo>
                <a:lnTo>
                  <a:pt x="0" y="124211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FF921401-7DB4-49EE-B8A2-55645DA3B86B}"/>
              </a:ext>
            </a:extLst>
          </p:cNvPr>
          <p:cNvSpPr/>
          <p:nvPr/>
        </p:nvSpPr>
        <p:spPr>
          <a:xfrm rot="90414">
            <a:off x="4380307" y="3614085"/>
            <a:ext cx="306648" cy="345033"/>
          </a:xfrm>
          <a:custGeom>
            <a:avLst/>
            <a:gdLst/>
            <a:ahLst/>
            <a:cxnLst/>
            <a:rect l="l" t="t" r="r" b="b"/>
            <a:pathLst>
              <a:path w="1103932" h="1242118">
                <a:moveTo>
                  <a:pt x="0" y="0"/>
                </a:moveTo>
                <a:lnTo>
                  <a:pt x="1103932" y="0"/>
                </a:lnTo>
                <a:lnTo>
                  <a:pt x="1103932" y="1242118"/>
                </a:lnTo>
                <a:lnTo>
                  <a:pt x="0" y="124211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449DBB9-01E0-49D4-B56D-07F4E7C44BBC}"/>
              </a:ext>
            </a:extLst>
          </p:cNvPr>
          <p:cNvSpPr/>
          <p:nvPr/>
        </p:nvSpPr>
        <p:spPr>
          <a:xfrm rot="90414">
            <a:off x="5353276" y="3301165"/>
            <a:ext cx="306648" cy="345033"/>
          </a:xfrm>
          <a:custGeom>
            <a:avLst/>
            <a:gdLst/>
            <a:ahLst/>
            <a:cxnLst/>
            <a:rect l="l" t="t" r="r" b="b"/>
            <a:pathLst>
              <a:path w="1103932" h="1242118">
                <a:moveTo>
                  <a:pt x="0" y="0"/>
                </a:moveTo>
                <a:lnTo>
                  <a:pt x="1103933" y="0"/>
                </a:lnTo>
                <a:lnTo>
                  <a:pt x="1103933" y="1242118"/>
                </a:lnTo>
                <a:lnTo>
                  <a:pt x="0" y="124211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EEE945DC-0FEB-4DE1-8AD6-52F43948D276}"/>
              </a:ext>
            </a:extLst>
          </p:cNvPr>
          <p:cNvSpPr/>
          <p:nvPr/>
        </p:nvSpPr>
        <p:spPr>
          <a:xfrm rot="90414">
            <a:off x="7860839" y="2578086"/>
            <a:ext cx="306648" cy="345033"/>
          </a:xfrm>
          <a:custGeom>
            <a:avLst/>
            <a:gdLst/>
            <a:ahLst/>
            <a:cxnLst/>
            <a:rect l="l" t="t" r="r" b="b"/>
            <a:pathLst>
              <a:path w="1103932" h="1242118">
                <a:moveTo>
                  <a:pt x="0" y="0"/>
                </a:moveTo>
                <a:lnTo>
                  <a:pt x="1103932" y="0"/>
                </a:lnTo>
                <a:lnTo>
                  <a:pt x="1103932" y="1242118"/>
                </a:lnTo>
                <a:lnTo>
                  <a:pt x="0" y="124211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2B811B5F-2F38-4626-9C76-49DF6780FFD6}"/>
              </a:ext>
            </a:extLst>
          </p:cNvPr>
          <p:cNvSpPr/>
          <p:nvPr/>
        </p:nvSpPr>
        <p:spPr>
          <a:xfrm rot="90414">
            <a:off x="7425298" y="4246948"/>
            <a:ext cx="306648" cy="345033"/>
          </a:xfrm>
          <a:custGeom>
            <a:avLst/>
            <a:gdLst/>
            <a:ahLst/>
            <a:cxnLst/>
            <a:rect l="l" t="t" r="r" b="b"/>
            <a:pathLst>
              <a:path w="1103932" h="1242118">
                <a:moveTo>
                  <a:pt x="0" y="0"/>
                </a:moveTo>
                <a:lnTo>
                  <a:pt x="1103932" y="0"/>
                </a:lnTo>
                <a:lnTo>
                  <a:pt x="1103932" y="1242118"/>
                </a:lnTo>
                <a:lnTo>
                  <a:pt x="0" y="124211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AABCB990-7887-44C9-AB57-74E8CA80D672}"/>
              </a:ext>
            </a:extLst>
          </p:cNvPr>
          <p:cNvSpPr/>
          <p:nvPr/>
        </p:nvSpPr>
        <p:spPr>
          <a:xfrm>
            <a:off x="3746400" y="5217697"/>
            <a:ext cx="485262" cy="544354"/>
          </a:xfrm>
          <a:custGeom>
            <a:avLst/>
            <a:gdLst/>
            <a:ahLst/>
            <a:cxnLst/>
            <a:rect l="l" t="t" r="r" b="b"/>
            <a:pathLst>
              <a:path w="1103932" h="1242118">
                <a:moveTo>
                  <a:pt x="0" y="0"/>
                </a:moveTo>
                <a:lnTo>
                  <a:pt x="1103932" y="0"/>
                </a:lnTo>
                <a:lnTo>
                  <a:pt x="1103932" y="1242118"/>
                </a:lnTo>
                <a:lnTo>
                  <a:pt x="0" y="124211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70D98BA8-EB46-40B9-897A-7039D947638D}"/>
              </a:ext>
            </a:extLst>
          </p:cNvPr>
          <p:cNvSpPr/>
          <p:nvPr/>
        </p:nvSpPr>
        <p:spPr>
          <a:xfrm>
            <a:off x="1978828" y="3611610"/>
            <a:ext cx="632364" cy="488060"/>
          </a:xfrm>
          <a:custGeom>
            <a:avLst/>
            <a:gdLst/>
            <a:ahLst/>
            <a:cxnLst/>
            <a:rect l="l" t="t" r="r" b="b"/>
            <a:pathLst>
              <a:path w="1058346" h="1002543">
                <a:moveTo>
                  <a:pt x="0" y="0"/>
                </a:moveTo>
                <a:lnTo>
                  <a:pt x="1058346" y="0"/>
                </a:lnTo>
                <a:lnTo>
                  <a:pt x="1058346" y="1002542"/>
                </a:lnTo>
                <a:lnTo>
                  <a:pt x="0" y="100254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9" name="Freeform 12" descr="Vector image">
            <a:extLst>
              <a:ext uri="{FF2B5EF4-FFF2-40B4-BE49-F238E27FC236}">
                <a16:creationId xmlns:a16="http://schemas.microsoft.com/office/drawing/2014/main" id="{687F72F9-7997-405E-B2D6-D2BB65ECAB1F}"/>
              </a:ext>
            </a:extLst>
          </p:cNvPr>
          <p:cNvSpPr/>
          <p:nvPr/>
        </p:nvSpPr>
        <p:spPr>
          <a:xfrm rot="21526853">
            <a:off x="7566357" y="991253"/>
            <a:ext cx="1211227" cy="523071"/>
          </a:xfrm>
          <a:custGeom>
            <a:avLst/>
            <a:gdLst/>
            <a:ahLst/>
            <a:cxnLst/>
            <a:rect l="l" t="t" r="r" b="b"/>
            <a:pathLst>
              <a:path w="2397333" h="1242118">
                <a:moveTo>
                  <a:pt x="0" y="0"/>
                </a:moveTo>
                <a:lnTo>
                  <a:pt x="2397333" y="0"/>
                </a:lnTo>
                <a:lnTo>
                  <a:pt x="2397333" y="1242118"/>
                </a:lnTo>
                <a:lnTo>
                  <a:pt x="0" y="124211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E892BAA1-94D9-4709-9B8B-0A493BD809A1}"/>
              </a:ext>
            </a:extLst>
          </p:cNvPr>
          <p:cNvSpPr/>
          <p:nvPr/>
        </p:nvSpPr>
        <p:spPr>
          <a:xfrm rot="90414">
            <a:off x="4028476" y="3203080"/>
            <a:ext cx="478474" cy="264357"/>
          </a:xfrm>
          <a:custGeom>
            <a:avLst/>
            <a:gdLst/>
            <a:ahLst/>
            <a:cxnLst/>
            <a:rect l="l" t="t" r="r" b="b"/>
            <a:pathLst>
              <a:path w="1722506" h="951685">
                <a:moveTo>
                  <a:pt x="0" y="0"/>
                </a:moveTo>
                <a:lnTo>
                  <a:pt x="1722506" y="0"/>
                </a:lnTo>
                <a:lnTo>
                  <a:pt x="1722506" y="951685"/>
                </a:lnTo>
                <a:lnTo>
                  <a:pt x="0" y="95168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14">
            <a:extLst>
              <a:ext uri="{FF2B5EF4-FFF2-40B4-BE49-F238E27FC236}">
                <a16:creationId xmlns:a16="http://schemas.microsoft.com/office/drawing/2014/main" id="{23FA8F80-EA9A-48C2-B523-0040A17EF8B8}"/>
              </a:ext>
            </a:extLst>
          </p:cNvPr>
          <p:cNvSpPr/>
          <p:nvPr/>
        </p:nvSpPr>
        <p:spPr>
          <a:xfrm rot="90414">
            <a:off x="7640333" y="4467780"/>
            <a:ext cx="478474" cy="264357"/>
          </a:xfrm>
          <a:custGeom>
            <a:avLst/>
            <a:gdLst/>
            <a:ahLst/>
            <a:cxnLst/>
            <a:rect l="l" t="t" r="r" b="b"/>
            <a:pathLst>
              <a:path w="1722506" h="951685">
                <a:moveTo>
                  <a:pt x="0" y="0"/>
                </a:moveTo>
                <a:lnTo>
                  <a:pt x="1722506" y="0"/>
                </a:lnTo>
                <a:lnTo>
                  <a:pt x="1722506" y="951685"/>
                </a:lnTo>
                <a:lnTo>
                  <a:pt x="0" y="95168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15">
            <a:extLst>
              <a:ext uri="{FF2B5EF4-FFF2-40B4-BE49-F238E27FC236}">
                <a16:creationId xmlns:a16="http://schemas.microsoft.com/office/drawing/2014/main" id="{45EF8B57-9DB7-41DC-84C4-41FF953C2B5C}"/>
              </a:ext>
            </a:extLst>
          </p:cNvPr>
          <p:cNvSpPr/>
          <p:nvPr/>
        </p:nvSpPr>
        <p:spPr>
          <a:xfrm>
            <a:off x="9297060" y="2488939"/>
            <a:ext cx="803785" cy="410118"/>
          </a:xfrm>
          <a:custGeom>
            <a:avLst/>
            <a:gdLst/>
            <a:ahLst/>
            <a:cxnLst/>
            <a:rect l="l" t="t" r="r" b="b"/>
            <a:pathLst>
              <a:path w="1722506" h="951685">
                <a:moveTo>
                  <a:pt x="0" y="0"/>
                </a:moveTo>
                <a:lnTo>
                  <a:pt x="1722506" y="0"/>
                </a:lnTo>
                <a:lnTo>
                  <a:pt x="1722506" y="951685"/>
                </a:lnTo>
                <a:lnTo>
                  <a:pt x="0" y="95168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16">
            <a:extLst>
              <a:ext uri="{FF2B5EF4-FFF2-40B4-BE49-F238E27FC236}">
                <a16:creationId xmlns:a16="http://schemas.microsoft.com/office/drawing/2014/main" id="{4D6F63D3-CB4A-4284-910D-48CBDDAD7CCE}"/>
              </a:ext>
            </a:extLst>
          </p:cNvPr>
          <p:cNvSpPr/>
          <p:nvPr/>
        </p:nvSpPr>
        <p:spPr>
          <a:xfrm>
            <a:off x="2635038" y="1256515"/>
            <a:ext cx="705233" cy="878681"/>
          </a:xfrm>
          <a:custGeom>
            <a:avLst/>
            <a:gdLst/>
            <a:ahLst/>
            <a:cxnLst/>
            <a:rect l="l" t="t" r="r" b="b"/>
            <a:pathLst>
              <a:path w="1643919" h="2124613">
                <a:moveTo>
                  <a:pt x="0" y="0"/>
                </a:moveTo>
                <a:lnTo>
                  <a:pt x="1643919" y="0"/>
                </a:lnTo>
                <a:lnTo>
                  <a:pt x="1643919" y="2124613"/>
                </a:lnTo>
                <a:lnTo>
                  <a:pt x="0" y="212461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" name="Freeform 17">
            <a:extLst>
              <a:ext uri="{FF2B5EF4-FFF2-40B4-BE49-F238E27FC236}">
                <a16:creationId xmlns:a16="http://schemas.microsoft.com/office/drawing/2014/main" id="{B585A1BA-B80C-49C3-95F2-846A56DB9720}"/>
              </a:ext>
            </a:extLst>
          </p:cNvPr>
          <p:cNvSpPr/>
          <p:nvPr/>
        </p:nvSpPr>
        <p:spPr>
          <a:xfrm>
            <a:off x="6096000" y="2942585"/>
            <a:ext cx="370789" cy="479210"/>
          </a:xfrm>
          <a:custGeom>
            <a:avLst/>
            <a:gdLst/>
            <a:ahLst/>
            <a:cxnLst/>
            <a:rect l="l" t="t" r="r" b="b"/>
            <a:pathLst>
              <a:path w="1334840" h="1725156">
                <a:moveTo>
                  <a:pt x="0" y="0"/>
                </a:moveTo>
                <a:lnTo>
                  <a:pt x="1334840" y="0"/>
                </a:lnTo>
                <a:lnTo>
                  <a:pt x="1334840" y="1725157"/>
                </a:lnTo>
                <a:lnTo>
                  <a:pt x="0" y="172515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E61FD55A-46D7-418E-B0B3-869A0A5475E2}"/>
              </a:ext>
            </a:extLst>
          </p:cNvPr>
          <p:cNvSpPr txBox="1"/>
          <p:nvPr/>
        </p:nvSpPr>
        <p:spPr>
          <a:xfrm>
            <a:off x="7164187" y="1607789"/>
            <a:ext cx="2936658" cy="552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63312" rtl="0" eaLnBrk="1" fontAlgn="auto" latinLnBrk="0" hangingPunct="1">
              <a:lnSpc>
                <a:spcPts val="108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23233C"/>
                </a:solidFill>
                <a:effectLst/>
                <a:uLnTx/>
                <a:uFillTx/>
                <a:latin typeface="Verdana "/>
                <a:ea typeface="Montserrat Bold"/>
                <a:cs typeface="Montserrat Bold"/>
                <a:sym typeface="Montserrat Bold"/>
              </a:rPr>
              <a:t>MILITĀRĀ TRANSPORTA “PATRIA” NOMETNE</a:t>
            </a:r>
          </a:p>
          <a:p>
            <a:pPr marL="0" marR="0" lvl="0" indent="0" algn="ctr" defTabSz="163312" rtl="0" eaLnBrk="1" fontAlgn="auto" latinLnBrk="0" hangingPunct="1">
              <a:lnSpc>
                <a:spcPts val="108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23233C"/>
                </a:solidFill>
                <a:effectLst/>
                <a:uLnTx/>
                <a:uFillTx/>
                <a:latin typeface="Verdana "/>
                <a:ea typeface="Montserrat Bold"/>
                <a:cs typeface="Montserrat Bold"/>
                <a:sym typeface="Montserrat Bold"/>
              </a:rPr>
              <a:t>11.08. – 20.08. VALMIERA</a:t>
            </a:r>
            <a:endParaRPr kumimoji="0" lang="lv-LV" sz="900" b="1" i="0" u="none" strike="noStrike" kern="1200" cap="none" spc="0" normalizeH="0" baseline="0" noProof="0" dirty="0">
              <a:ln>
                <a:noFill/>
              </a:ln>
              <a:solidFill>
                <a:srgbClr val="23233C"/>
              </a:solidFill>
              <a:effectLst/>
              <a:uLnTx/>
              <a:uFillTx/>
              <a:latin typeface="Verdana "/>
              <a:ea typeface="Montserrat Bold"/>
              <a:cs typeface="Montserrat Bold"/>
              <a:sym typeface="Montserrat Bold"/>
            </a:endParaRPr>
          </a:p>
          <a:p>
            <a:pPr marL="0" marR="0" lvl="0" indent="0" algn="ctr" defTabSz="163312" rtl="0" eaLnBrk="1" fontAlgn="auto" latinLnBrk="0" hangingPunct="1">
              <a:lnSpc>
                <a:spcPts val="108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900" b="1" i="0" u="none" strike="noStrike" kern="1200" cap="none" spc="0" normalizeH="0" baseline="0" noProof="0" dirty="0">
              <a:ln>
                <a:noFill/>
              </a:ln>
              <a:solidFill>
                <a:srgbClr val="23233C"/>
              </a:solidFill>
              <a:effectLst/>
              <a:uLnTx/>
              <a:uFillTx/>
              <a:latin typeface="Verdana "/>
              <a:ea typeface="Montserrat Bold"/>
              <a:cs typeface="Montserrat Bold"/>
              <a:sym typeface="Montserrat Bold"/>
            </a:endParaRPr>
          </a:p>
          <a:p>
            <a:pPr marL="0" marR="0" lvl="0" indent="0" algn="ctr" defTabSz="163312" rtl="0" eaLnBrk="1" fontAlgn="auto" latinLnBrk="0" hangingPunct="1">
              <a:lnSpc>
                <a:spcPts val="108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900" b="1" i="0" u="none" strike="noStrike" kern="1200" cap="none" spc="0" normalizeH="0" baseline="0" noProof="0" dirty="0">
                <a:ln>
                  <a:noFill/>
                </a:ln>
                <a:solidFill>
                  <a:srgbClr val="23233C"/>
                </a:solidFill>
                <a:effectLst/>
                <a:uLnTx/>
                <a:uFillTx/>
                <a:latin typeface="Verdana "/>
                <a:ea typeface="Montserrat Bold"/>
                <a:cs typeface="Montserrat Bold"/>
                <a:sym typeface="Montserrat Bold"/>
              </a:rPr>
              <a:t>32 jaunieši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23233C"/>
              </a:solidFill>
              <a:effectLst/>
              <a:uLnTx/>
              <a:uFillTx/>
              <a:latin typeface="Verdana 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B38E4E20-4A9B-40A3-90A2-1CACBA2F511D}"/>
              </a:ext>
            </a:extLst>
          </p:cNvPr>
          <p:cNvSpPr txBox="1"/>
          <p:nvPr/>
        </p:nvSpPr>
        <p:spPr>
          <a:xfrm>
            <a:off x="4375823" y="5007018"/>
            <a:ext cx="3026560" cy="1117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63312" rtl="0" eaLnBrk="1" fontAlgn="auto" latinLnBrk="0" hangingPunct="1">
              <a:lnSpc>
                <a:spcPts val="108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585C37"/>
                </a:solidFill>
                <a:effectLst/>
                <a:uLnTx/>
                <a:uFillTx/>
                <a:latin typeface="Verdana"/>
                <a:ea typeface="Montserrat Bold"/>
                <a:cs typeface="Montserrat Bold"/>
                <a:sym typeface="Montserrat Bold"/>
              </a:rPr>
              <a:t>PAMATA MILITĀRĀS PRASMES</a:t>
            </a:r>
            <a:endParaRPr kumimoji="0" lang="lv-LV" sz="900" b="1" i="0" u="none" strike="noStrike" kern="1200" cap="none" spc="0" normalizeH="0" baseline="0" noProof="0" dirty="0">
              <a:ln>
                <a:noFill/>
              </a:ln>
              <a:solidFill>
                <a:srgbClr val="585C37"/>
              </a:solidFill>
              <a:effectLst/>
              <a:uLnTx/>
              <a:uFillTx/>
              <a:latin typeface="Verdana"/>
              <a:ea typeface="Montserrat Bold"/>
              <a:cs typeface="Montserrat Bold"/>
              <a:sym typeface="Montserrat Bold"/>
            </a:endParaRPr>
          </a:p>
          <a:p>
            <a:pPr marL="0" marR="0" lvl="0" indent="0" algn="ctr" defTabSz="163312" rtl="0" eaLnBrk="1" fontAlgn="auto" latinLnBrk="0" hangingPunct="1">
              <a:lnSpc>
                <a:spcPts val="108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none" spc="0" normalizeH="0" baseline="0" noProof="0" dirty="0">
              <a:ln>
                <a:noFill/>
              </a:ln>
              <a:solidFill>
                <a:srgbClr val="585C37"/>
              </a:solidFill>
              <a:effectLst/>
              <a:uLnTx/>
              <a:uFillTx/>
              <a:latin typeface="Verdana"/>
              <a:ea typeface="Montserrat Bold"/>
              <a:cs typeface="Montserrat Bold"/>
              <a:sym typeface="Montserrat Bold"/>
            </a:endParaRPr>
          </a:p>
          <a:p>
            <a:pPr marL="0" marR="0" lvl="0" indent="0" algn="l" defTabSz="163312" rtl="0" eaLnBrk="1" fontAlgn="auto" latinLnBrk="0" hangingPunct="1">
              <a:lnSpc>
                <a:spcPts val="108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585C37"/>
                </a:solidFill>
                <a:effectLst/>
                <a:uLnTx/>
                <a:uFillTx/>
                <a:latin typeface="Verdana"/>
                <a:ea typeface="Montserrat Bold"/>
                <a:cs typeface="Montserrat Bold"/>
                <a:sym typeface="Montserrat Bold"/>
              </a:rPr>
              <a:t>09.07. – 18.07. DAUGAVPILS NOVADS</a:t>
            </a:r>
          </a:p>
          <a:p>
            <a:pPr marL="0" marR="0" lvl="0" indent="0" algn="l" defTabSz="163312" rtl="0" eaLnBrk="1" fontAlgn="auto" latinLnBrk="0" hangingPunct="1">
              <a:lnSpc>
                <a:spcPts val="108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585C37"/>
                </a:solidFill>
                <a:effectLst/>
                <a:uLnTx/>
                <a:uFillTx/>
                <a:latin typeface="Verdana"/>
                <a:ea typeface="Montserrat Bold"/>
                <a:cs typeface="Montserrat Bold"/>
                <a:sym typeface="Montserrat Bold"/>
              </a:rPr>
              <a:t>22.07.– 31.07. ALŪKSNE</a:t>
            </a:r>
          </a:p>
          <a:p>
            <a:pPr marL="0" marR="0" lvl="0" indent="0" algn="l" defTabSz="163312" rtl="0" eaLnBrk="1" fontAlgn="auto" latinLnBrk="0" hangingPunct="1">
              <a:lnSpc>
                <a:spcPts val="108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585C37"/>
                </a:solidFill>
                <a:effectLst/>
                <a:uLnTx/>
                <a:uFillTx/>
                <a:latin typeface="Verdana"/>
                <a:ea typeface="Montserrat Bold"/>
                <a:cs typeface="Montserrat Bold"/>
                <a:sym typeface="Montserrat Bold"/>
              </a:rPr>
              <a:t>04.07. – 22.07. MĀRUPES NOVADS</a:t>
            </a:r>
            <a:r>
              <a:rPr kumimoji="0" lang="lv-LV" sz="900" b="1" i="0" u="none" strike="noStrike" kern="1200" cap="none" spc="0" normalizeH="0" baseline="0" noProof="0" dirty="0">
                <a:ln>
                  <a:noFill/>
                </a:ln>
                <a:solidFill>
                  <a:srgbClr val="585C37"/>
                </a:solidFill>
                <a:effectLst/>
                <a:uLnTx/>
                <a:uFillTx/>
                <a:latin typeface="Verdana"/>
                <a:ea typeface="Montserrat Bold"/>
                <a:cs typeface="Montserrat Bold"/>
                <a:sym typeface="Montserrat Bold"/>
              </a:rPr>
              <a:t> (19 dienas)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585C37"/>
              </a:solidFill>
              <a:effectLst/>
              <a:uLnTx/>
              <a:uFillTx/>
              <a:latin typeface="Verdana"/>
              <a:ea typeface="Montserrat Bold"/>
              <a:cs typeface="Montserrat Bold"/>
              <a:sym typeface="Montserrat Bold"/>
            </a:endParaRPr>
          </a:p>
          <a:p>
            <a:pPr marL="0" marR="0" lvl="0" indent="0" algn="l" defTabSz="163312" rtl="0" eaLnBrk="1" fontAlgn="auto" latinLnBrk="0" hangingPunct="1">
              <a:lnSpc>
                <a:spcPts val="108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585C37"/>
                </a:solidFill>
                <a:effectLst/>
                <a:uLnTx/>
                <a:uFillTx/>
                <a:latin typeface="Verdana"/>
                <a:ea typeface="Montserrat Bold"/>
                <a:cs typeface="Montserrat Bold"/>
                <a:sym typeface="Montserrat Bold"/>
              </a:rPr>
              <a:t>27.06. – 07.07. SKRUNDA</a:t>
            </a:r>
            <a:endParaRPr kumimoji="0" lang="lv-LV" sz="900" b="1" i="0" u="none" strike="noStrike" kern="1200" cap="none" spc="0" normalizeH="0" baseline="0" noProof="0" dirty="0">
              <a:ln>
                <a:noFill/>
              </a:ln>
              <a:solidFill>
                <a:srgbClr val="585C37"/>
              </a:solidFill>
              <a:effectLst/>
              <a:uLnTx/>
              <a:uFillTx/>
              <a:latin typeface="Verdana"/>
              <a:ea typeface="Montserrat Bold"/>
              <a:cs typeface="Montserrat Bold"/>
              <a:sym typeface="Montserrat Bold"/>
            </a:endParaRPr>
          </a:p>
          <a:p>
            <a:pPr marL="0" marR="0" lvl="0" indent="0" algn="l" defTabSz="163312" rtl="0" eaLnBrk="1" fontAlgn="auto" latinLnBrk="0" hangingPunct="1">
              <a:lnSpc>
                <a:spcPts val="108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900" b="1" i="0" u="none" strike="noStrike" kern="1200" cap="none" spc="0" normalizeH="0" baseline="0" noProof="0" dirty="0">
              <a:ln>
                <a:noFill/>
              </a:ln>
              <a:solidFill>
                <a:srgbClr val="585C37"/>
              </a:solidFill>
              <a:effectLst/>
              <a:uLnTx/>
              <a:uFillTx/>
              <a:latin typeface="Verdana"/>
              <a:ea typeface="Montserrat Bold"/>
              <a:cs typeface="Montserrat Bold"/>
              <a:sym typeface="Montserrat Bold"/>
            </a:endParaRPr>
          </a:p>
          <a:p>
            <a:pPr marL="0" marR="0" lvl="0" indent="0" algn="l" defTabSz="163312" rtl="0" eaLnBrk="1" fontAlgn="auto" latinLnBrk="0" hangingPunct="1">
              <a:lnSpc>
                <a:spcPts val="108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900" b="1" i="0" u="none" strike="noStrike" kern="1200" cap="none" spc="0" normalizeH="0" baseline="0" noProof="0" dirty="0">
                <a:ln>
                  <a:noFill/>
                </a:ln>
                <a:solidFill>
                  <a:srgbClr val="585C37"/>
                </a:solidFill>
                <a:effectLst/>
                <a:uLnTx/>
                <a:uFillTx/>
                <a:latin typeface="Verdana"/>
                <a:ea typeface="Montserrat Bold"/>
                <a:cs typeface="Montserrat Bold"/>
                <a:sym typeface="Montserrat Bold"/>
              </a:rPr>
              <a:t>108 jaunieši x 4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585C37"/>
              </a:solidFill>
              <a:effectLst/>
              <a:uLnTx/>
              <a:uFillTx/>
              <a:latin typeface="Verdana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7" name="TextBox 21">
            <a:extLst>
              <a:ext uri="{FF2B5EF4-FFF2-40B4-BE49-F238E27FC236}">
                <a16:creationId xmlns:a16="http://schemas.microsoft.com/office/drawing/2014/main" id="{EFBC32F1-024B-4F27-BF48-35AC5A2AC6F1}"/>
              </a:ext>
            </a:extLst>
          </p:cNvPr>
          <p:cNvSpPr txBox="1"/>
          <p:nvPr/>
        </p:nvSpPr>
        <p:spPr>
          <a:xfrm>
            <a:off x="8860228" y="2942585"/>
            <a:ext cx="2589285" cy="97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63312" rtl="0" eaLnBrk="1" fontAlgn="auto" latinLnBrk="0" hangingPunct="1">
              <a:lnSpc>
                <a:spcPts val="108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Verdana"/>
                <a:ea typeface="Montserrat Bold"/>
                <a:cs typeface="Montserrat Bold"/>
                <a:sym typeface="Montserrat Bold"/>
              </a:rPr>
              <a:t>BEZPILOTA GAISA KUĢU NOMETNE</a:t>
            </a:r>
            <a:endParaRPr kumimoji="0" lang="lv-LV" sz="900" b="1" i="0" u="none" strike="noStrike" kern="120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Verdana"/>
              <a:ea typeface="Montserrat Bold"/>
              <a:cs typeface="Montserrat Bold"/>
              <a:sym typeface="Montserrat Bold"/>
            </a:endParaRPr>
          </a:p>
          <a:p>
            <a:pPr marL="0" marR="0" lvl="0" indent="0" algn="ctr" defTabSz="163312" rtl="0" eaLnBrk="1" fontAlgn="auto" latinLnBrk="0" hangingPunct="1">
              <a:lnSpc>
                <a:spcPts val="108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400" b="1" i="0" u="none" strike="noStrike" kern="120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Verdana"/>
              <a:ea typeface="Montserrat Bold"/>
              <a:cs typeface="Montserrat Bold"/>
              <a:sym typeface="Montserrat Bold"/>
            </a:endParaRPr>
          </a:p>
          <a:p>
            <a:pPr marL="0" marR="0" lvl="0" indent="0" algn="ctr" defTabSz="163312" rtl="0" eaLnBrk="1" fontAlgn="auto" latinLnBrk="0" hangingPunct="1">
              <a:lnSpc>
                <a:spcPts val="108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Verdana"/>
                <a:ea typeface="Montserrat Bold"/>
                <a:cs typeface="Montserrat Bold"/>
                <a:sym typeface="Montserrat Bold"/>
              </a:rPr>
              <a:t>28.06. – 06.07. DAUGAVPILS NOVADS</a:t>
            </a:r>
          </a:p>
          <a:p>
            <a:pPr marL="0" marR="0" lvl="0" indent="0" algn="ctr" defTabSz="163312" rtl="0" eaLnBrk="1" fontAlgn="auto" latinLnBrk="0" hangingPunct="1">
              <a:lnSpc>
                <a:spcPts val="108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Verdana"/>
                <a:ea typeface="Montserrat Bold"/>
                <a:cs typeface="Montserrat Bold"/>
                <a:sym typeface="Montserrat Bold"/>
              </a:rPr>
              <a:t>11.08. – 20.08. KULDĪGAS NOVADS</a:t>
            </a:r>
          </a:p>
          <a:p>
            <a:pPr marL="0" marR="0" lvl="0" indent="0" algn="ctr" defTabSz="163312" rtl="0" eaLnBrk="1" fontAlgn="auto" latinLnBrk="0" hangingPunct="1">
              <a:lnSpc>
                <a:spcPts val="108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solidFill>
                  <a:srgbClr val="FF0000"/>
                </a:solidFill>
                <a:latin typeface="Verdana"/>
                <a:ea typeface="Montserrat Bold"/>
                <a:cs typeface="Montserrat Bold"/>
                <a:sym typeface="Montserrat Bold"/>
              </a:rPr>
              <a:t>AUG </a:t>
            </a:r>
            <a:r>
              <a:rPr lang="en-US" sz="900" b="1" dirty="0" err="1">
                <a:solidFill>
                  <a:srgbClr val="FF0000"/>
                </a:solidFill>
                <a:latin typeface="Verdana"/>
                <a:ea typeface="Montserrat Bold"/>
                <a:cs typeface="Montserrat Bold"/>
                <a:sym typeface="Montserrat Bold"/>
              </a:rPr>
              <a:t>Rīga</a:t>
            </a:r>
            <a:r>
              <a:rPr lang="en-US" sz="900" b="1" dirty="0">
                <a:solidFill>
                  <a:srgbClr val="FF0000"/>
                </a:solidFill>
                <a:latin typeface="Verdana"/>
                <a:ea typeface="Montserrat Bold"/>
                <a:cs typeface="Montserrat Bold"/>
                <a:sym typeface="Montserrat Bold"/>
              </a:rPr>
              <a:t>, RTU</a:t>
            </a:r>
            <a:endParaRPr kumimoji="0" lang="lv-LV" sz="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Montserrat Bold"/>
              <a:cs typeface="Montserrat Bold"/>
              <a:sym typeface="Montserrat Bold"/>
            </a:endParaRPr>
          </a:p>
          <a:p>
            <a:pPr marL="0" marR="0" lvl="0" indent="0" algn="ctr" defTabSz="163312" rtl="0" eaLnBrk="1" fontAlgn="auto" latinLnBrk="0" hangingPunct="1">
              <a:lnSpc>
                <a:spcPts val="108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900" b="1" i="0" u="none" strike="noStrike" kern="1200" cap="none" spc="0" normalizeH="0" baseline="0" noProof="0" dirty="0">
              <a:ln>
                <a:noFill/>
              </a:ln>
              <a:solidFill>
                <a:srgbClr val="004AAD"/>
              </a:solidFill>
              <a:effectLst/>
              <a:uLnTx/>
              <a:uFillTx/>
              <a:latin typeface="Verdana"/>
              <a:ea typeface="Montserrat Bold"/>
              <a:cs typeface="Montserrat Bold"/>
              <a:sym typeface="Montserrat Bold"/>
            </a:endParaRPr>
          </a:p>
          <a:p>
            <a:pPr marL="0" marR="0" lvl="0" indent="0" algn="ctr" defTabSz="163312" rtl="0" eaLnBrk="1" fontAlgn="auto" latinLnBrk="0" hangingPunct="1">
              <a:lnSpc>
                <a:spcPts val="108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900" b="1" i="0" u="none" strike="noStrike" kern="1200" cap="none" spc="0" normalizeH="0" baseline="0" noProof="0" dirty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Verdana"/>
                <a:ea typeface="Montserrat Bold"/>
                <a:cs typeface="Montserrat Bold"/>
                <a:sym typeface="Montserrat Bold"/>
              </a:rPr>
              <a:t>32 jaunieši x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Montserrat Bold"/>
                <a:cs typeface="Montserrat Bold"/>
                <a:sym typeface="Montserrat Bold"/>
              </a:rPr>
              <a:t>3</a:t>
            </a:r>
          </a:p>
        </p:txBody>
      </p:sp>
      <p:sp>
        <p:nvSpPr>
          <p:cNvPr id="28" name="TextBox 22">
            <a:extLst>
              <a:ext uri="{FF2B5EF4-FFF2-40B4-BE49-F238E27FC236}">
                <a16:creationId xmlns:a16="http://schemas.microsoft.com/office/drawing/2014/main" id="{3E06876C-5AF1-40A6-81C0-7B2298F77642}"/>
              </a:ext>
            </a:extLst>
          </p:cNvPr>
          <p:cNvSpPr txBox="1"/>
          <p:nvPr/>
        </p:nvSpPr>
        <p:spPr>
          <a:xfrm>
            <a:off x="3149871" y="1313629"/>
            <a:ext cx="2693101" cy="693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63312" rtl="0" eaLnBrk="1" fontAlgn="auto" latinLnBrk="0" hangingPunct="1">
              <a:lnSpc>
                <a:spcPts val="108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E8E00"/>
                </a:solidFill>
                <a:effectLst/>
                <a:uLnTx/>
                <a:uFillTx/>
                <a:latin typeface="Verdana "/>
                <a:ea typeface="Montserrat Bold"/>
                <a:cs typeface="Montserrat Bold"/>
                <a:sym typeface="Montserrat Bold"/>
              </a:rPr>
              <a:t>SPECIĀLO SPĒKU NOMETNE</a:t>
            </a:r>
            <a:endParaRPr kumimoji="0" lang="lv-LV" sz="900" b="1" i="0" u="none" strike="noStrike" kern="1200" cap="none" spc="0" normalizeH="0" baseline="0" noProof="0" dirty="0">
              <a:ln>
                <a:noFill/>
              </a:ln>
              <a:solidFill>
                <a:srgbClr val="CE8E00"/>
              </a:solidFill>
              <a:effectLst/>
              <a:uLnTx/>
              <a:uFillTx/>
              <a:latin typeface="Verdana "/>
              <a:ea typeface="Montserrat Bold"/>
              <a:cs typeface="Montserrat Bold"/>
              <a:sym typeface="Montserrat Bold"/>
            </a:endParaRPr>
          </a:p>
          <a:p>
            <a:pPr marL="0" marR="0" lvl="0" indent="0" algn="ctr" defTabSz="163312" rtl="0" eaLnBrk="1" fontAlgn="auto" latinLnBrk="0" hangingPunct="1">
              <a:lnSpc>
                <a:spcPts val="108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E8E00"/>
                </a:solidFill>
                <a:effectLst/>
                <a:uLnTx/>
                <a:uFillTx/>
                <a:latin typeface="Verdana "/>
                <a:ea typeface="Montserrat Bold"/>
                <a:cs typeface="Montserrat Bold"/>
                <a:sym typeface="Montserrat Bold"/>
              </a:rPr>
              <a:t>10.07. – 19.07.</a:t>
            </a:r>
            <a:r>
              <a:rPr kumimoji="0" lang="lv-LV" sz="900" b="1" i="0" u="none" strike="noStrike" kern="1200" cap="none" spc="0" normalizeH="0" baseline="0" noProof="0" dirty="0">
                <a:ln>
                  <a:noFill/>
                </a:ln>
                <a:solidFill>
                  <a:srgbClr val="CE8E00"/>
                </a:solidFill>
                <a:effectLst/>
                <a:uLnTx/>
                <a:uFillTx/>
                <a:latin typeface="Verdana "/>
                <a:ea typeface="Montserrat Bold"/>
                <a:cs typeface="Montserrat Bold"/>
                <a:sym typeface="Montserrat Bold"/>
              </a:rPr>
              <a:t> MURJĀŅU SPORTA ĢIMNĀZIJA</a:t>
            </a:r>
          </a:p>
          <a:p>
            <a:pPr marL="0" marR="0" lvl="0" indent="0" algn="ctr" defTabSz="163312" rtl="0" eaLnBrk="1" fontAlgn="auto" latinLnBrk="0" hangingPunct="1">
              <a:lnSpc>
                <a:spcPts val="108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900" b="1" i="0" u="none" strike="noStrike" kern="1200" cap="none" spc="0" normalizeH="0" baseline="0" noProof="0" dirty="0">
              <a:ln>
                <a:noFill/>
              </a:ln>
              <a:solidFill>
                <a:srgbClr val="CE8E00"/>
              </a:solidFill>
              <a:effectLst/>
              <a:uLnTx/>
              <a:uFillTx/>
              <a:latin typeface="Verdana "/>
              <a:ea typeface="Montserrat Bold"/>
              <a:cs typeface="Montserrat Bold"/>
              <a:sym typeface="Montserrat Bold"/>
            </a:endParaRPr>
          </a:p>
          <a:p>
            <a:pPr marL="0" marR="0" lvl="0" indent="0" algn="ctr" defTabSz="163312" rtl="0" eaLnBrk="1" fontAlgn="auto" latinLnBrk="0" hangingPunct="1">
              <a:lnSpc>
                <a:spcPts val="108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900" b="1" i="0" u="none" strike="noStrike" kern="1200" cap="none" spc="0" normalizeH="0" baseline="0" noProof="0" dirty="0">
                <a:ln>
                  <a:noFill/>
                </a:ln>
                <a:solidFill>
                  <a:srgbClr val="CE8E00"/>
                </a:solidFill>
                <a:effectLst/>
                <a:uLnTx/>
                <a:uFillTx/>
                <a:latin typeface="Verdana "/>
                <a:ea typeface="Montserrat Bold"/>
                <a:cs typeface="Montserrat Bold"/>
                <a:sym typeface="Montserrat Bold"/>
              </a:rPr>
              <a:t>32 jaunieši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CE8E00"/>
              </a:solidFill>
              <a:effectLst/>
              <a:uLnTx/>
              <a:uFillTx/>
              <a:latin typeface="Verdana 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A787948D-F418-4001-921D-4EEE85FAC694}"/>
              </a:ext>
            </a:extLst>
          </p:cNvPr>
          <p:cNvSpPr txBox="1"/>
          <p:nvPr/>
        </p:nvSpPr>
        <p:spPr>
          <a:xfrm>
            <a:off x="849086" y="4193993"/>
            <a:ext cx="2193553" cy="552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63312" rtl="0" eaLnBrk="1" fontAlgn="auto" latinLnBrk="0" hangingPunct="1">
              <a:lnSpc>
                <a:spcPts val="108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DF3C2E"/>
                </a:solidFill>
                <a:effectLst/>
                <a:uLnTx/>
                <a:uFillTx/>
                <a:latin typeface="Verdana"/>
                <a:ea typeface="Montserrat Bold"/>
                <a:cs typeface="Montserrat Bold"/>
                <a:sym typeface="Montserrat Bold"/>
              </a:rPr>
              <a:t>PIRMĀS PALĪDZĪBAS NOMETNE</a:t>
            </a:r>
          </a:p>
          <a:p>
            <a:pPr marL="0" marR="0" lvl="0" indent="0" algn="ctr" defTabSz="163312" rtl="0" eaLnBrk="1" fontAlgn="auto" latinLnBrk="0" hangingPunct="1">
              <a:lnSpc>
                <a:spcPts val="108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DF3C2E"/>
                </a:solidFill>
                <a:effectLst/>
                <a:uLnTx/>
                <a:uFillTx/>
                <a:latin typeface="Verdana"/>
                <a:ea typeface="Montserrat Bold"/>
                <a:cs typeface="Montserrat Bold"/>
                <a:sym typeface="Montserrat Bold"/>
              </a:rPr>
              <a:t>07.07. – 15.07. LIEPĀJA</a:t>
            </a:r>
            <a:endParaRPr kumimoji="0" lang="lv-LV" sz="900" b="1" i="0" u="none" strike="noStrike" kern="1200" cap="none" spc="0" normalizeH="0" baseline="0" noProof="0" dirty="0">
              <a:ln>
                <a:noFill/>
              </a:ln>
              <a:solidFill>
                <a:srgbClr val="DF3C2E"/>
              </a:solidFill>
              <a:effectLst/>
              <a:uLnTx/>
              <a:uFillTx/>
              <a:latin typeface="Verdana"/>
              <a:ea typeface="Montserrat Bold"/>
              <a:cs typeface="Montserrat Bold"/>
              <a:sym typeface="Montserrat Bold"/>
            </a:endParaRPr>
          </a:p>
          <a:p>
            <a:pPr marL="0" marR="0" lvl="0" indent="0" algn="ctr" defTabSz="163312" rtl="0" eaLnBrk="1" fontAlgn="auto" latinLnBrk="0" hangingPunct="1">
              <a:lnSpc>
                <a:spcPts val="108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900" b="1" i="0" u="none" strike="noStrike" kern="1200" cap="none" spc="0" normalizeH="0" baseline="0" noProof="0" dirty="0">
              <a:ln>
                <a:noFill/>
              </a:ln>
              <a:solidFill>
                <a:srgbClr val="DF3C2E"/>
              </a:solidFill>
              <a:effectLst/>
              <a:uLnTx/>
              <a:uFillTx/>
              <a:latin typeface="Verdana"/>
              <a:ea typeface="Montserrat Bold"/>
              <a:cs typeface="Montserrat Bold"/>
              <a:sym typeface="Montserrat Bold"/>
            </a:endParaRPr>
          </a:p>
          <a:p>
            <a:pPr marL="0" marR="0" lvl="0" indent="0" algn="ctr" defTabSz="163312" rtl="0" eaLnBrk="1" fontAlgn="auto" latinLnBrk="0" hangingPunct="1">
              <a:lnSpc>
                <a:spcPts val="108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900" b="1" i="0" u="none" strike="noStrike" kern="1200" cap="none" spc="0" normalizeH="0" baseline="0" noProof="0" dirty="0">
                <a:ln>
                  <a:noFill/>
                </a:ln>
                <a:solidFill>
                  <a:srgbClr val="DF3C2E"/>
                </a:solidFill>
                <a:effectLst/>
                <a:uLnTx/>
                <a:uFillTx/>
                <a:latin typeface="Verdana"/>
                <a:ea typeface="Montserrat Bold"/>
                <a:cs typeface="Montserrat Bold"/>
                <a:sym typeface="Montserrat Bold"/>
              </a:rPr>
              <a:t>32 jaunieši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DF3C2E"/>
              </a:solidFill>
              <a:effectLst/>
              <a:uLnTx/>
              <a:uFillTx/>
              <a:latin typeface="Verdana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31" name="TextBox 21">
            <a:extLst>
              <a:ext uri="{FF2B5EF4-FFF2-40B4-BE49-F238E27FC236}">
                <a16:creationId xmlns:a16="http://schemas.microsoft.com/office/drawing/2014/main" id="{D50ECA96-6ABF-4013-95CA-D97B1F8109B4}"/>
              </a:ext>
            </a:extLst>
          </p:cNvPr>
          <p:cNvSpPr txBox="1"/>
          <p:nvPr/>
        </p:nvSpPr>
        <p:spPr>
          <a:xfrm>
            <a:off x="8389657" y="5308765"/>
            <a:ext cx="2589285" cy="693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63312" rtl="0" eaLnBrk="1" fontAlgn="auto" latinLnBrk="0" hangingPunct="1">
              <a:lnSpc>
                <a:spcPts val="108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/>
                <a:ea typeface="Montserrat Bold"/>
                <a:cs typeface="Montserrat Bold"/>
                <a:sym typeface="Montserrat Bold"/>
              </a:rPr>
              <a:t> LĪDERĪBAS NOMETNE</a:t>
            </a:r>
          </a:p>
          <a:p>
            <a:pPr lvl="0" algn="ctr" defTabSz="163312">
              <a:lnSpc>
                <a:spcPts val="1086"/>
              </a:lnSpc>
              <a:spcBef>
                <a:spcPct val="0"/>
              </a:spcBef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erdana"/>
              <a:ea typeface="Montserrat Bold"/>
              <a:cs typeface="Montserrat Bold"/>
              <a:sym typeface="Montserrat Bold"/>
            </a:endParaRPr>
          </a:p>
          <a:p>
            <a:pPr lvl="0" algn="ctr" defTabSz="163312">
              <a:lnSpc>
                <a:spcPts val="1086"/>
              </a:lnSpc>
              <a:spcBef>
                <a:spcPct val="0"/>
              </a:spcBef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/>
                <a:ea typeface="Montserrat Bold"/>
                <a:cs typeface="Montserrat Bold"/>
                <a:sym typeface="Montserrat Bold"/>
              </a:rPr>
              <a:t>4.06. </a:t>
            </a:r>
            <a:r>
              <a:rPr lang="en-US" sz="900" b="1" dirty="0">
                <a:solidFill>
                  <a:srgbClr val="00B050"/>
                </a:solidFill>
                <a:latin typeface="Verdana"/>
                <a:ea typeface="Montserrat Bold"/>
                <a:cs typeface="Montserrat Bold"/>
                <a:sym typeface="Montserrat Bold"/>
              </a:rPr>
              <a:t>-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/>
                <a:ea typeface="Montserrat Bold"/>
                <a:cs typeface="Montserrat Bold"/>
                <a:sym typeface="Montserrat Bold"/>
              </a:rPr>
              <a:t>13.06</a:t>
            </a:r>
            <a:r>
              <a:rPr lang="en-US" sz="900" b="1" dirty="0">
                <a:solidFill>
                  <a:srgbClr val="00B050"/>
                </a:solidFill>
                <a:ea typeface="Montserrat Bold"/>
                <a:cs typeface="Montserrat Bold"/>
                <a:sym typeface="Montserrat Bold"/>
              </a:rPr>
              <a:t>. </a:t>
            </a:r>
            <a:r>
              <a:rPr lang="en-US" sz="900" b="1" dirty="0" err="1">
                <a:solidFill>
                  <a:srgbClr val="00B050"/>
                </a:solidFill>
                <a:ea typeface="Montserrat Bold"/>
                <a:cs typeface="Montserrat Bold"/>
                <a:sym typeface="Montserrat Bold"/>
              </a:rPr>
              <a:t>Subate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erdana"/>
              <a:ea typeface="Montserrat Bold"/>
              <a:cs typeface="Montserrat Bold"/>
              <a:sym typeface="Montserrat Bold"/>
            </a:endParaRPr>
          </a:p>
          <a:p>
            <a:pPr marL="0" marR="0" lvl="0" indent="0" algn="ctr" defTabSz="163312" rtl="0" eaLnBrk="1" fontAlgn="auto" latinLnBrk="0" hangingPunct="1">
              <a:lnSpc>
                <a:spcPts val="108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9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erdana"/>
              <a:ea typeface="Montserrat Bold"/>
              <a:cs typeface="Montserrat Bold"/>
              <a:sym typeface="Montserrat Bold"/>
            </a:endParaRPr>
          </a:p>
          <a:p>
            <a:pPr marL="0" marR="0" lvl="0" indent="0" algn="ctr" defTabSz="163312" rtl="0" eaLnBrk="1" fontAlgn="auto" latinLnBrk="0" hangingPunct="1">
              <a:lnSpc>
                <a:spcPts val="108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9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/>
                <a:ea typeface="Montserrat Bold"/>
                <a:cs typeface="Montserrat Bold"/>
                <a:sym typeface="Montserrat Bold"/>
              </a:rPr>
              <a:t>32 jaunieši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erdana"/>
              <a:ea typeface="Montserrat Bold"/>
              <a:cs typeface="Montserrat Bold"/>
              <a:sym typeface="Montserrat Bold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CFAD29C-FE0A-4BD9-8C51-DD74CEECE22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07922" y="4446215"/>
            <a:ext cx="982059" cy="7377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41592D-C829-4A65-B2F7-4968E4C1EA2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030164" y="4552683"/>
            <a:ext cx="734033" cy="552908"/>
          </a:xfrm>
          <a:prstGeom prst="rect">
            <a:avLst/>
          </a:prstGeom>
        </p:spPr>
      </p:pic>
      <p:sp>
        <p:nvSpPr>
          <p:cNvPr id="30" name="Freeform 4">
            <a:extLst>
              <a:ext uri="{FF2B5EF4-FFF2-40B4-BE49-F238E27FC236}">
                <a16:creationId xmlns:a16="http://schemas.microsoft.com/office/drawing/2014/main" id="{1D2203BB-15C0-4DA6-994E-CCB567A46098}"/>
              </a:ext>
            </a:extLst>
          </p:cNvPr>
          <p:cNvSpPr/>
          <p:nvPr/>
        </p:nvSpPr>
        <p:spPr>
          <a:xfrm>
            <a:off x="5488313" y="3409045"/>
            <a:ext cx="293985" cy="278484"/>
          </a:xfrm>
          <a:custGeom>
            <a:avLst/>
            <a:gdLst/>
            <a:ahLst/>
            <a:cxnLst/>
            <a:rect l="l" t="t" r="r" b="b"/>
            <a:pathLst>
              <a:path w="1058346" h="1002543">
                <a:moveTo>
                  <a:pt x="0" y="0"/>
                </a:moveTo>
                <a:lnTo>
                  <a:pt x="1058347" y="0"/>
                </a:lnTo>
                <a:lnTo>
                  <a:pt x="1058347" y="1002543"/>
                </a:lnTo>
                <a:lnTo>
                  <a:pt x="0" y="100254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32" name="Freeform 13">
            <a:extLst>
              <a:ext uri="{FF2B5EF4-FFF2-40B4-BE49-F238E27FC236}">
                <a16:creationId xmlns:a16="http://schemas.microsoft.com/office/drawing/2014/main" id="{E949650A-F807-48D6-A6CD-04C551B661C2}"/>
              </a:ext>
            </a:extLst>
          </p:cNvPr>
          <p:cNvSpPr/>
          <p:nvPr/>
        </p:nvSpPr>
        <p:spPr>
          <a:xfrm rot="90414">
            <a:off x="5582095" y="3093847"/>
            <a:ext cx="478474" cy="264357"/>
          </a:xfrm>
          <a:custGeom>
            <a:avLst/>
            <a:gdLst/>
            <a:ahLst/>
            <a:cxnLst/>
            <a:rect l="l" t="t" r="r" b="b"/>
            <a:pathLst>
              <a:path w="1722506" h="951685">
                <a:moveTo>
                  <a:pt x="0" y="0"/>
                </a:moveTo>
                <a:lnTo>
                  <a:pt x="1722506" y="0"/>
                </a:lnTo>
                <a:lnTo>
                  <a:pt x="1722506" y="951685"/>
                </a:lnTo>
                <a:lnTo>
                  <a:pt x="0" y="95168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88388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95230F6-41FF-4167-8BC4-FD2E596DB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78359" y="299871"/>
            <a:ext cx="8623291" cy="5487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16C01E-4F88-4246-B397-E161878290F3}"/>
              </a:ext>
            </a:extLst>
          </p:cNvPr>
          <p:cNvSpPr txBox="1"/>
          <p:nvPr/>
        </p:nvSpPr>
        <p:spPr>
          <a:xfrm>
            <a:off x="6967006" y="425400"/>
            <a:ext cx="5134644" cy="4231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150" b="1" dirty="0">
                <a:solidFill>
                  <a:schemeClr val="bg1"/>
                </a:solidFill>
                <a:latin typeface="Verdana (Body)"/>
                <a:cs typeface="Calibri" panose="020F0502020204030204" pitchFamily="34" charset="0"/>
              </a:rPr>
              <a:t>VAM </a:t>
            </a:r>
            <a:r>
              <a:rPr lang="lv-LV" sz="2150" b="1" dirty="0">
                <a:solidFill>
                  <a:schemeClr val="bg1"/>
                </a:solidFill>
                <a:latin typeface="Verdana (Body)"/>
                <a:cs typeface="Calibri" panose="020F0502020204030204" pitchFamily="34" charset="0"/>
              </a:rPr>
              <a:t>kurss </a:t>
            </a:r>
            <a:r>
              <a:rPr lang="en-US" sz="2150" b="1" dirty="0" err="1">
                <a:solidFill>
                  <a:schemeClr val="bg1"/>
                </a:solidFill>
                <a:latin typeface="Verdana (Body)"/>
                <a:cs typeface="Calibri" panose="020F0502020204030204" pitchFamily="34" charset="0"/>
              </a:rPr>
              <a:t>skaitļos</a:t>
            </a:r>
            <a:r>
              <a:rPr lang="en-US" sz="2150" b="1" dirty="0">
                <a:solidFill>
                  <a:schemeClr val="bg1"/>
                </a:solidFill>
                <a:latin typeface="Verdana (Body)"/>
                <a:cs typeface="Calibri" panose="020F0502020204030204" pitchFamily="34" charset="0"/>
              </a:rPr>
              <a:t> </a:t>
            </a:r>
            <a:r>
              <a:rPr lang="en-US" sz="2150" b="1" dirty="0" err="1">
                <a:solidFill>
                  <a:schemeClr val="bg1"/>
                </a:solidFill>
                <a:latin typeface="Verdana (Body)"/>
                <a:cs typeface="Calibri" panose="020F0502020204030204" pitchFamily="34" charset="0"/>
              </a:rPr>
              <a:t>līdz</a:t>
            </a:r>
            <a:r>
              <a:rPr lang="en-US" sz="2150" b="1" dirty="0">
                <a:solidFill>
                  <a:schemeClr val="bg1"/>
                </a:solidFill>
                <a:latin typeface="Verdana (Body)"/>
                <a:cs typeface="Calibri" panose="020F0502020204030204" pitchFamily="34" charset="0"/>
              </a:rPr>
              <a:t> </a:t>
            </a:r>
            <a:r>
              <a:rPr lang="en-US" sz="2150" b="1" dirty="0" err="1">
                <a:solidFill>
                  <a:schemeClr val="bg1"/>
                </a:solidFill>
                <a:latin typeface="Verdana (Body)"/>
                <a:cs typeface="Calibri" panose="020F0502020204030204" pitchFamily="34" charset="0"/>
              </a:rPr>
              <a:t>šim</a:t>
            </a:r>
            <a:endParaRPr lang="lv-LV" sz="2150" b="1" dirty="0">
              <a:solidFill>
                <a:schemeClr val="bg1"/>
              </a:solidFill>
              <a:latin typeface="Verdana (Body)"/>
              <a:cs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F048C03-DE47-4A27-A4CB-BE4F493A6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042119"/>
              </p:ext>
            </p:extLst>
          </p:nvPr>
        </p:nvGraphicFramePr>
        <p:xfrm>
          <a:off x="89452" y="1540566"/>
          <a:ext cx="11918328" cy="43567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2129">
                  <a:extLst>
                    <a:ext uri="{9D8B030D-6E8A-4147-A177-3AD203B41FA5}">
                      <a16:colId xmlns:a16="http://schemas.microsoft.com/office/drawing/2014/main" val="3625946118"/>
                    </a:ext>
                  </a:extLst>
                </a:gridCol>
                <a:gridCol w="887532">
                  <a:extLst>
                    <a:ext uri="{9D8B030D-6E8A-4147-A177-3AD203B41FA5}">
                      <a16:colId xmlns:a16="http://schemas.microsoft.com/office/drawing/2014/main" val="2143165851"/>
                    </a:ext>
                  </a:extLst>
                </a:gridCol>
                <a:gridCol w="1315023">
                  <a:extLst>
                    <a:ext uri="{9D8B030D-6E8A-4147-A177-3AD203B41FA5}">
                      <a16:colId xmlns:a16="http://schemas.microsoft.com/office/drawing/2014/main" val="2088831995"/>
                    </a:ext>
                  </a:extLst>
                </a:gridCol>
                <a:gridCol w="1282208">
                  <a:extLst>
                    <a:ext uri="{9D8B030D-6E8A-4147-A177-3AD203B41FA5}">
                      <a16:colId xmlns:a16="http://schemas.microsoft.com/office/drawing/2014/main" val="2934235030"/>
                    </a:ext>
                  </a:extLst>
                </a:gridCol>
                <a:gridCol w="1282207">
                  <a:extLst>
                    <a:ext uri="{9D8B030D-6E8A-4147-A177-3AD203B41FA5}">
                      <a16:colId xmlns:a16="http://schemas.microsoft.com/office/drawing/2014/main" val="1766921116"/>
                    </a:ext>
                  </a:extLst>
                </a:gridCol>
                <a:gridCol w="1409448">
                  <a:extLst>
                    <a:ext uri="{9D8B030D-6E8A-4147-A177-3AD203B41FA5}">
                      <a16:colId xmlns:a16="http://schemas.microsoft.com/office/drawing/2014/main" val="2396207236"/>
                    </a:ext>
                  </a:extLst>
                </a:gridCol>
                <a:gridCol w="1448601">
                  <a:extLst>
                    <a:ext uri="{9D8B030D-6E8A-4147-A177-3AD203B41FA5}">
                      <a16:colId xmlns:a16="http://schemas.microsoft.com/office/drawing/2014/main" val="2322597805"/>
                    </a:ext>
                  </a:extLst>
                </a:gridCol>
                <a:gridCol w="1438812">
                  <a:extLst>
                    <a:ext uri="{9D8B030D-6E8A-4147-A177-3AD203B41FA5}">
                      <a16:colId xmlns:a16="http://schemas.microsoft.com/office/drawing/2014/main" val="926827"/>
                    </a:ext>
                  </a:extLst>
                </a:gridCol>
                <a:gridCol w="1582368">
                  <a:extLst>
                    <a:ext uri="{9D8B030D-6E8A-4147-A177-3AD203B41FA5}">
                      <a16:colId xmlns:a16="http://schemas.microsoft.com/office/drawing/2014/main" val="3113203694"/>
                    </a:ext>
                  </a:extLst>
                </a:gridCol>
              </a:tblGrid>
              <a:tr h="51765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Mācību gads</a:t>
                      </a:r>
                      <a:endParaRPr lang="lv-LV" sz="13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02C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2018./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2019.</a:t>
                      </a:r>
                      <a:endParaRPr lang="lv-LV" sz="13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02C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2019./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2020.</a:t>
                      </a:r>
                      <a:endParaRPr lang="lv-LV" sz="13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02C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2020./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2021.</a:t>
                      </a:r>
                      <a:endParaRPr lang="lv-LV" sz="13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02C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2021./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2022.</a:t>
                      </a:r>
                      <a:endParaRPr lang="lv-LV" sz="13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02C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2022./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2023.</a:t>
                      </a:r>
                      <a:endParaRPr lang="lv-LV" sz="13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02C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2023./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2024.</a:t>
                      </a:r>
                      <a:endParaRPr lang="lv-LV" sz="13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02C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2024./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2025.</a:t>
                      </a:r>
                      <a:endParaRPr lang="lv-LV" sz="13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02C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2025./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2026.</a:t>
                      </a:r>
                      <a:endParaRPr lang="lv-LV" sz="13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02C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19236"/>
                  </a:ext>
                </a:extLst>
              </a:tr>
              <a:tr h="60644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Izglītības iestāžu skaits</a:t>
                      </a:r>
                      <a:endParaRPr lang="lv-LV" sz="13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02C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13</a:t>
                      </a:r>
                      <a:endParaRPr lang="lv-LV" sz="13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2DB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53</a:t>
                      </a:r>
                      <a:endParaRPr lang="lv-LV" sz="13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2DB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69</a:t>
                      </a:r>
                      <a:endParaRPr lang="lv-LV" sz="13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2DB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97</a:t>
                      </a:r>
                      <a:endParaRPr lang="lv-LV" sz="13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2DB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182</a:t>
                      </a:r>
                      <a:endParaRPr lang="lv-LV" sz="13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2DB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147</a:t>
                      </a:r>
                      <a:endParaRPr lang="lv-LV" sz="13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2DB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274</a:t>
                      </a:r>
                      <a:endParaRPr lang="lv-LV" sz="13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2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5623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50" b="1">
                        <a:effectLst/>
                        <a:latin typeface="+mn-lt"/>
                      </a:endParaRPr>
                    </a:p>
                    <a:p>
                      <a:pPr marL="0" marR="35623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350" b="1">
                          <a:effectLst/>
                          <a:latin typeface="+mn-lt"/>
                        </a:rPr>
                        <a:t>268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lv-LV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R="3562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v-LV" sz="135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2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455331"/>
                  </a:ext>
                </a:extLst>
              </a:tr>
              <a:tr h="142473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Izglītojamo skaits mācību gadā</a:t>
                      </a:r>
                      <a:endParaRPr lang="lv-LV" sz="13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02C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162</a:t>
                      </a:r>
                      <a:endParaRPr lang="lv-LV" sz="13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b="1" dirty="0">
                          <a:effectLst/>
                          <a:latin typeface="+mn-lt"/>
                        </a:rPr>
                        <a:t>KOPĀ: 1018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VAM1: 875 VAM2: 143</a:t>
                      </a:r>
                      <a:endParaRPr lang="lv-LV" sz="13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b="1" dirty="0">
                          <a:effectLst/>
                          <a:latin typeface="+mn-lt"/>
                        </a:rPr>
                        <a:t>KOPĀ: 2043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VAM1:1326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VAM2: 717</a:t>
                      </a:r>
                      <a:endParaRPr lang="lv-LV" sz="13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b="1" dirty="0">
                          <a:effectLst/>
                          <a:latin typeface="+mn-lt"/>
                        </a:rPr>
                        <a:t>KOPĀ: 5359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VAM1: 4175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VAM2: 1184</a:t>
                      </a:r>
                      <a:endParaRPr lang="lv-LV" sz="13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b="1" dirty="0">
                          <a:effectLst/>
                          <a:latin typeface="+mn-lt"/>
                        </a:rPr>
                        <a:t>KOPĀ: 15354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VAM1: 9544 VAM2: 5810</a:t>
                      </a:r>
                      <a:endParaRPr lang="lv-LV" sz="13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b="1" dirty="0">
                          <a:effectLst/>
                          <a:latin typeface="+mn-lt"/>
                        </a:rPr>
                        <a:t>KOPĀ: 10386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VAM1: 6910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VAM2: 3476</a:t>
                      </a:r>
                      <a:endParaRPr lang="lv-LV" sz="13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b="1" dirty="0">
                          <a:effectLst/>
                          <a:latin typeface="+mn-lt"/>
                        </a:rPr>
                        <a:t>KOPĀ: 25832 </a:t>
                      </a:r>
                      <a:r>
                        <a:rPr lang="lv-LV" sz="1350" dirty="0">
                          <a:effectLst/>
                          <a:latin typeface="+mn-lt"/>
                        </a:rPr>
                        <a:t>VAM1:17430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VAM2: 8402</a:t>
                      </a:r>
                      <a:endParaRPr lang="lv-LV" sz="13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b="1" dirty="0">
                          <a:effectLst/>
                          <a:latin typeface="+mn-lt"/>
                        </a:rPr>
                        <a:t>KOPĀ: 33392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VAM1: 17334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VAM2: 16058</a:t>
                      </a:r>
                      <a:endParaRPr lang="lv-LV" sz="13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567230"/>
                  </a:ext>
                </a:extLst>
              </a:tr>
              <a:tr h="121094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Izglītojamo skaits nometnē</a:t>
                      </a:r>
                      <a:endParaRPr lang="lv-LV" sz="13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02C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67</a:t>
                      </a:r>
                      <a:endParaRPr lang="lv-LV" sz="13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2DB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VAM1</a:t>
                      </a:r>
                      <a:r>
                        <a:rPr lang="en-US" sz="1350" dirty="0">
                          <a:effectLst/>
                          <a:latin typeface="+mn-lt"/>
                        </a:rPr>
                        <a:t>: </a:t>
                      </a:r>
                      <a:r>
                        <a:rPr lang="lv-LV" sz="1350" dirty="0">
                          <a:effectLst/>
                          <a:latin typeface="+mn-lt"/>
                        </a:rPr>
                        <a:t>73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VAM2</a:t>
                      </a:r>
                      <a:r>
                        <a:rPr lang="en-US" sz="1350" dirty="0">
                          <a:effectLst/>
                          <a:latin typeface="+mn-lt"/>
                        </a:rPr>
                        <a:t>: </a:t>
                      </a:r>
                      <a:r>
                        <a:rPr lang="lv-LV" sz="1350" dirty="0">
                          <a:effectLst/>
                          <a:latin typeface="+mn-lt"/>
                        </a:rPr>
                        <a:t>41</a:t>
                      </a:r>
                      <a:endParaRPr lang="lv-LV" sz="13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2DB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VAM1</a:t>
                      </a:r>
                      <a:r>
                        <a:rPr lang="en-US" sz="1350" dirty="0">
                          <a:effectLst/>
                          <a:latin typeface="+mn-lt"/>
                        </a:rPr>
                        <a:t>: </a:t>
                      </a:r>
                      <a:r>
                        <a:rPr lang="lv-LV" sz="1350" dirty="0">
                          <a:effectLst/>
                          <a:latin typeface="+mn-lt"/>
                        </a:rPr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VAM2</a:t>
                      </a:r>
                      <a:r>
                        <a:rPr lang="en-US" sz="1350" dirty="0">
                          <a:effectLst/>
                          <a:latin typeface="+mn-lt"/>
                        </a:rPr>
                        <a:t>: </a:t>
                      </a:r>
                      <a:r>
                        <a:rPr lang="lv-LV" sz="1350" dirty="0">
                          <a:effectLst/>
                          <a:latin typeface="+mn-lt"/>
                        </a:rPr>
                        <a:t>45</a:t>
                      </a:r>
                      <a:endParaRPr lang="lv-LV" sz="13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2DB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VAM1: 163</a:t>
                      </a:r>
                      <a:endParaRPr lang="lv-LV" sz="13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2DB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VAM1: 152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VAM2: 165</a:t>
                      </a:r>
                      <a:endParaRPr lang="lv-LV" sz="13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2DB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VAM1: 152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VAM2: 58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VAM23: 49</a:t>
                      </a:r>
                      <a:endParaRPr lang="lv-LV" sz="13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2DB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VAM: 117</a:t>
                      </a:r>
                      <a:endParaRPr lang="lv-LV" sz="13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2DB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b="1" dirty="0">
                          <a:effectLst/>
                          <a:latin typeface="+mn-lt"/>
                        </a:rPr>
                        <a:t>Plānots: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b="1" dirty="0">
                          <a:effectLst/>
                          <a:latin typeface="+mn-lt"/>
                        </a:rPr>
                        <a:t> 11 VAM nometnes </a:t>
                      </a:r>
                      <a:r>
                        <a:rPr lang="lv-LV" sz="1350" dirty="0">
                          <a:effectLst/>
                          <a:latin typeface="+mn-lt"/>
                        </a:rPr>
                        <a:t>vasaras periodā</a:t>
                      </a:r>
                      <a:endParaRPr lang="lv-LV" sz="13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2D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649381"/>
                  </a:ext>
                </a:extLst>
              </a:tr>
              <a:tr h="51765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VAM instruktori</a:t>
                      </a:r>
                      <a:endParaRPr lang="lv-LV" sz="13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02C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13</a:t>
                      </a:r>
                      <a:endParaRPr lang="lv-LV" sz="13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43</a:t>
                      </a:r>
                      <a:endParaRPr lang="lv-LV" sz="13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65</a:t>
                      </a:r>
                      <a:endParaRPr lang="lv-LV" sz="13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120</a:t>
                      </a:r>
                      <a:endParaRPr lang="lv-LV" sz="13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310</a:t>
                      </a:r>
                      <a:endParaRPr lang="lv-LV" sz="13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220</a:t>
                      </a:r>
                      <a:endParaRPr lang="lv-LV" sz="13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dirty="0">
                          <a:effectLst/>
                          <a:latin typeface="+mn-lt"/>
                        </a:rPr>
                        <a:t>308</a:t>
                      </a:r>
                      <a:endParaRPr lang="lv-LV" sz="13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EA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350" b="1" dirty="0">
                          <a:effectLst/>
                          <a:latin typeface="+mn-lt"/>
                        </a:rPr>
                        <a:t>320</a:t>
                      </a:r>
                      <a:endParaRPr lang="lv-LV" sz="135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396651"/>
                  </a:ext>
                </a:extLst>
              </a:tr>
            </a:tbl>
          </a:graphicData>
        </a:graphic>
      </p:graphicFrame>
      <p:sp>
        <p:nvSpPr>
          <p:cNvPr id="7" name="Arrow: Pentagon 6">
            <a:extLst>
              <a:ext uri="{FF2B5EF4-FFF2-40B4-BE49-F238E27FC236}">
                <a16:creationId xmlns:a16="http://schemas.microsoft.com/office/drawing/2014/main" id="{0FF5A3AA-0243-4AAA-AC4C-3E41AF032F3C}"/>
              </a:ext>
            </a:extLst>
          </p:cNvPr>
          <p:cNvSpPr/>
          <p:nvPr/>
        </p:nvSpPr>
        <p:spPr>
          <a:xfrm>
            <a:off x="3478359" y="299870"/>
            <a:ext cx="974072" cy="548723"/>
          </a:xfrm>
          <a:prstGeom prst="homePlate">
            <a:avLst/>
          </a:prstGeom>
          <a:solidFill>
            <a:srgbClr val="46315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1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51487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B74CEA94-7054-4045-985C-958D26CBB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18115" y="488040"/>
            <a:ext cx="8623291" cy="548723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D91A2517-5BB7-4DDD-9248-AA9130158FEB}"/>
              </a:ext>
            </a:extLst>
          </p:cNvPr>
          <p:cNvSpPr txBox="1">
            <a:spLocks/>
          </p:cNvSpPr>
          <p:nvPr/>
        </p:nvSpPr>
        <p:spPr>
          <a:xfrm>
            <a:off x="743729" y="2512087"/>
            <a:ext cx="8615351" cy="2562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lv-LV" sz="2150" b="1" dirty="0">
                <a:ea typeface="Verdana" panose="020B0604030504040204" pitchFamily="34" charset="0"/>
                <a:cs typeface="Calibri" panose="020F0502020204030204" pitchFamily="34" charset="0"/>
              </a:rPr>
              <a:t>Informēt izglītības iestādes un sadarbības partnerus par valsts aizsardzības mācības</a:t>
            </a:r>
            <a:r>
              <a:rPr lang="en-US" sz="2150" b="1" dirty="0"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lv-LV" sz="2150" b="1" dirty="0">
                <a:ea typeface="Verdana" panose="020B0604030504040204" pitchFamily="34" charset="0"/>
                <a:cs typeface="Calibri" panose="020F0502020204030204" pitchFamily="34" charset="0"/>
              </a:rPr>
              <a:t>(VAM) kursa īstenošanu un</a:t>
            </a:r>
            <a:r>
              <a:rPr lang="en-US" sz="2150" b="1" dirty="0"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lv-LV" sz="2150" b="1" dirty="0" err="1">
                <a:ea typeface="Verdana" panose="020B0604030504040204" pitchFamily="34" charset="0"/>
                <a:cs typeface="Calibri" panose="020F0502020204030204" pitchFamily="34" charset="0"/>
              </a:rPr>
              <a:t>aktualitāt</a:t>
            </a:r>
            <a:r>
              <a:rPr lang="en-US" sz="2150" b="1" dirty="0" err="1">
                <a:ea typeface="Verdana" panose="020B0604030504040204" pitchFamily="34" charset="0"/>
                <a:cs typeface="Calibri" panose="020F0502020204030204" pitchFamily="34" charset="0"/>
              </a:rPr>
              <a:t>ēm</a:t>
            </a:r>
            <a:r>
              <a:rPr lang="lv-LV" sz="2150" b="1" dirty="0">
                <a:ea typeface="Verdana" panose="020B0604030504040204" pitchFamily="34" charset="0"/>
                <a:cs typeface="Calibri" panose="020F0502020204030204" pitchFamily="34" charset="0"/>
              </a:rPr>
              <a:t> 2026./2027. </a:t>
            </a:r>
            <a:r>
              <a:rPr lang="lv-LV" sz="2150" b="1" dirty="0" err="1">
                <a:ea typeface="Verdana" panose="020B0604030504040204" pitchFamily="34" charset="0"/>
                <a:cs typeface="Calibri" panose="020F0502020204030204" pitchFamily="34" charset="0"/>
              </a:rPr>
              <a:t>m.g</a:t>
            </a:r>
            <a:r>
              <a:rPr lang="lv-LV" sz="2150" b="1" dirty="0">
                <a:ea typeface="Verdan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lv-LV" sz="2800" b="1" dirty="0"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lv-LV" sz="2800" b="1" dirty="0">
              <a:ea typeface="Verdana" panose="020B060403050404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D4F311AA-00FB-410C-BF6B-940312604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244" y="488039"/>
            <a:ext cx="7398734" cy="548723"/>
          </a:xfrm>
        </p:spPr>
        <p:txBody>
          <a:bodyPr>
            <a:normAutofit/>
          </a:bodyPr>
          <a:lstStyle/>
          <a:p>
            <a:pPr algn="r"/>
            <a:r>
              <a:rPr lang="lv-LV" sz="2150" b="1" dirty="0">
                <a:solidFill>
                  <a:schemeClr val="bg1"/>
                </a:solidFill>
                <a:latin typeface="Verdana (Body)"/>
                <a:ea typeface="Verdana" panose="020B0604030504040204" pitchFamily="34" charset="0"/>
              </a:rPr>
              <a:t>Sanāksmes mērķis</a:t>
            </a:r>
          </a:p>
        </p:txBody>
      </p:sp>
    </p:spTree>
    <p:extLst>
      <p:ext uri="{BB962C8B-B14F-4D97-AF65-F5344CB8AC3E}">
        <p14:creationId xmlns:p14="http://schemas.microsoft.com/office/powerpoint/2010/main" val="553016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35893F06-DCEC-461A-8606-F2D65772A0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18115" y="458640"/>
            <a:ext cx="8623291" cy="5487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EF4992-23DA-4F80-B7E5-C20791017098}"/>
              </a:ext>
            </a:extLst>
          </p:cNvPr>
          <p:cNvSpPr/>
          <p:nvPr/>
        </p:nvSpPr>
        <p:spPr>
          <a:xfrm>
            <a:off x="6096000" y="521404"/>
            <a:ext cx="5821401" cy="4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sz="2150" b="1" dirty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Centra</a:t>
            </a:r>
            <a:r>
              <a:rPr lang="en-US" sz="2150" b="1" dirty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lv-LV" sz="2150" b="1" dirty="0">
                <a:solidFill>
                  <a:prstClr val="white"/>
                </a:solidFill>
                <a:cs typeface="Arial" panose="020B0604020202020204" pitchFamily="34" charset="0"/>
              </a:rPr>
              <a:t>mājas lapa</a:t>
            </a:r>
            <a:endParaRPr lang="lv-LV" sz="215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79211C0-4CFC-41AE-8B89-95FCCF3A4BE0}"/>
              </a:ext>
            </a:extLst>
          </p:cNvPr>
          <p:cNvSpPr/>
          <p:nvPr/>
        </p:nvSpPr>
        <p:spPr>
          <a:xfrm>
            <a:off x="2361104" y="1837832"/>
            <a:ext cx="9780302" cy="3182335"/>
          </a:xfrm>
          <a:prstGeom prst="roundRect">
            <a:avLst/>
          </a:prstGeom>
          <a:solidFill>
            <a:srgbClr val="F4F3F7"/>
          </a:solidFill>
          <a:ln w="38100" cap="flat" cmpd="sng" algn="ctr">
            <a:solidFill>
              <a:srgbClr val="2A4A6A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endParaRPr lang="lv-LV" sz="2000" dirty="0">
              <a:latin typeface="Verdana (Body)"/>
              <a:hlinkClick r:id="rId6"/>
            </a:endParaRPr>
          </a:p>
          <a:p>
            <a:endParaRPr lang="lv-LV" sz="2000" dirty="0">
              <a:latin typeface="Verdana (Body)"/>
              <a:hlinkClick r:id="rId6"/>
            </a:endParaRPr>
          </a:p>
          <a:p>
            <a:endParaRPr lang="lv-LV" sz="2150" dirty="0">
              <a:latin typeface="Verdana (Body)"/>
              <a:hlinkClick r:id="rId6"/>
            </a:endParaRPr>
          </a:p>
          <a:p>
            <a:r>
              <a:rPr lang="lv-LV" sz="2150" dirty="0">
                <a:latin typeface="Verdana (Body)"/>
                <a:hlinkClick r:id="rId6"/>
              </a:rPr>
              <a:t>https://jc.gov.lv/lv/valsts-aizsardzibas-maciba</a:t>
            </a:r>
            <a:endParaRPr lang="en-US" sz="2150" dirty="0">
              <a:latin typeface="Verdana (Body)"/>
            </a:endParaRPr>
          </a:p>
          <a:p>
            <a:endParaRPr lang="en-US" sz="3200" dirty="0"/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lv-LV" sz="2150" dirty="0"/>
              <a:t>VAM</a:t>
            </a:r>
            <a:r>
              <a:rPr lang="en-US" sz="2150" dirty="0"/>
              <a:t> 1.</a:t>
            </a:r>
            <a:r>
              <a:rPr lang="en-US" sz="2150"/>
              <a:t>mācību gada</a:t>
            </a:r>
            <a:r>
              <a:rPr lang="lv-LV" sz="2150"/>
              <a:t> </a:t>
            </a:r>
            <a:r>
              <a:rPr lang="lv-LV" sz="2150" dirty="0"/>
              <a:t>un VAM</a:t>
            </a:r>
            <a:r>
              <a:rPr lang="en-US" sz="2150" dirty="0"/>
              <a:t> 2.mācību gada </a:t>
            </a:r>
            <a:r>
              <a:rPr lang="lv-LV" sz="2150" dirty="0"/>
              <a:t>tematu plāni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lv-LV" sz="2150" dirty="0"/>
              <a:t>VAM kursa programma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lv-LV" sz="2150" dirty="0"/>
              <a:t>VAM izglītojamo vērtēšanas kārtība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sz="3200" dirty="0"/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2229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29CBBB-6D7A-47A1-90B1-276483955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303" y="4527313"/>
            <a:ext cx="5319394" cy="1510965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5C3D594A-DF33-4338-AB45-141D294522A3}"/>
              </a:ext>
            </a:extLst>
          </p:cNvPr>
          <p:cNvSpPr txBox="1">
            <a:spLocks/>
          </p:cNvSpPr>
          <p:nvPr/>
        </p:nvSpPr>
        <p:spPr>
          <a:xfrm>
            <a:off x="0" y="2330687"/>
            <a:ext cx="12192000" cy="4692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Verdana (Body)"/>
                <a:ea typeface="Verdana" panose="020B0604030504040204" pitchFamily="34" charset="0"/>
              </a:rPr>
              <a:t>PALDIES!</a:t>
            </a:r>
            <a:endParaRPr lang="lv-LV" sz="2800" b="1" dirty="0">
              <a:latin typeface="Verdana (Body)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263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B74CEA94-7054-4045-985C-958D26CBB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29898" y="484449"/>
            <a:ext cx="8623291" cy="548723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D91A2517-5BB7-4DDD-9248-AA9130158FEB}"/>
              </a:ext>
            </a:extLst>
          </p:cNvPr>
          <p:cNvSpPr txBox="1">
            <a:spLocks/>
          </p:cNvSpPr>
          <p:nvPr/>
        </p:nvSpPr>
        <p:spPr>
          <a:xfrm>
            <a:off x="743729" y="2221818"/>
            <a:ext cx="8615351" cy="3727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lv-LV" sz="2800" b="1" dirty="0"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lv-LV" sz="2800" b="1" dirty="0">
              <a:ea typeface="Verdana" panose="020B060403050404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D4F311AA-00FB-410C-BF6B-940312604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455" y="368073"/>
            <a:ext cx="7398734" cy="548723"/>
          </a:xfrm>
        </p:spPr>
        <p:txBody>
          <a:bodyPr>
            <a:normAutofit/>
          </a:bodyPr>
          <a:lstStyle/>
          <a:p>
            <a:pPr algn="r"/>
            <a:r>
              <a:rPr lang="lv-LV" sz="21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Dienas kārtība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83025C7-B916-4DB8-8F0B-110508C998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559469"/>
              </p:ext>
            </p:extLst>
          </p:nvPr>
        </p:nvGraphicFramePr>
        <p:xfrm>
          <a:off x="463576" y="1149548"/>
          <a:ext cx="9483698" cy="557013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83698">
                  <a:extLst>
                    <a:ext uri="{9D8B030D-6E8A-4147-A177-3AD203B41FA5}">
                      <a16:colId xmlns:a16="http://schemas.microsoft.com/office/drawing/2014/main" val="941800419"/>
                    </a:ext>
                  </a:extLst>
                </a:gridCol>
                <a:gridCol w="3110204">
                  <a:extLst>
                    <a:ext uri="{9D8B030D-6E8A-4147-A177-3AD203B41FA5}">
                      <a16:colId xmlns:a16="http://schemas.microsoft.com/office/drawing/2014/main" val="223515752"/>
                    </a:ext>
                  </a:extLst>
                </a:gridCol>
                <a:gridCol w="4489796">
                  <a:extLst>
                    <a:ext uri="{9D8B030D-6E8A-4147-A177-3AD203B41FA5}">
                      <a16:colId xmlns:a16="http://schemas.microsoft.com/office/drawing/2014/main" val="1217627557"/>
                    </a:ext>
                  </a:extLst>
                </a:gridCol>
              </a:tblGrid>
              <a:tr h="602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Verdana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11.00</a:t>
                      </a:r>
                      <a:r>
                        <a:rPr lang="en-US" sz="1600" b="1" dirty="0">
                          <a:effectLst/>
                          <a:latin typeface="Verdana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600" b="1" dirty="0">
                          <a:effectLst/>
                          <a:latin typeface="Verdana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1" dirty="0">
                          <a:effectLst/>
                          <a:latin typeface="Verdana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600" b="1" dirty="0">
                          <a:effectLst/>
                          <a:latin typeface="Verdana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 err="1">
                          <a:effectLst/>
                          <a:latin typeface="Verdana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Jaunsardzes</a:t>
                      </a:r>
                      <a:r>
                        <a:rPr lang="lv-LV" sz="1600" dirty="0">
                          <a:effectLst/>
                          <a:latin typeface="Verdana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centra direktora uzruna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Verdana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 direktors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Verdana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pulkvedis Valts Āboliņš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8139705"/>
                  </a:ext>
                </a:extLst>
              </a:tr>
              <a:tr h="8171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Verdana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11.15</a:t>
                      </a:r>
                      <a:r>
                        <a:rPr lang="en-US" sz="1600" b="1" dirty="0">
                          <a:effectLst/>
                          <a:latin typeface="Verdana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600" b="1" dirty="0">
                          <a:effectLst/>
                          <a:latin typeface="Verdana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1" dirty="0">
                          <a:effectLst/>
                          <a:latin typeface="Verdana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600" b="1" dirty="0">
                          <a:effectLst/>
                          <a:latin typeface="Verdana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strike="noStrike" dirty="0">
                          <a:solidFill>
                            <a:schemeClr val="tx1"/>
                          </a:solidFill>
                          <a:effectLst/>
                          <a:latin typeface="Verdana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Valsts aizsardzības mācības  kursa prezentācija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Verdana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 Plānošanas un izglītības departamenta (PID) direktors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Verdana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kapteinis Sergejs Fomenko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588594"/>
                  </a:ext>
                </a:extLst>
              </a:tr>
              <a:tr h="9988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solidFill>
                            <a:schemeClr val="tx1"/>
                          </a:solidFill>
                          <a:effectLst/>
                          <a:latin typeface="Verdana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11.35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Verdana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600" b="1" dirty="0">
                          <a:solidFill>
                            <a:schemeClr val="tx1"/>
                          </a:solidFill>
                          <a:effectLst/>
                          <a:latin typeface="Verdana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Verdana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600" b="1" dirty="0">
                          <a:solidFill>
                            <a:schemeClr val="tx1"/>
                          </a:solidFill>
                          <a:effectLst/>
                          <a:latin typeface="Verdana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strike="noStrike" dirty="0">
                          <a:solidFill>
                            <a:schemeClr val="tx1"/>
                          </a:solidFill>
                          <a:effectLst/>
                          <a:latin typeface="Verdana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Valsts aizsardzības mācības </a:t>
                      </a:r>
                      <a:r>
                        <a:rPr lang="lv-LV" sz="1600" dirty="0">
                          <a:solidFill>
                            <a:schemeClr val="tx1"/>
                          </a:solidFill>
                          <a:effectLst/>
                          <a:latin typeface="Verdana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kursa pētījums un gaidāmās izmaiņas nākotnē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VAM </a:t>
                      </a:r>
                      <a:r>
                        <a:rPr kumimoji="0" lang="en-US" sz="16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kursa</a:t>
                      </a: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lv-LV" sz="16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izvērtējums</a:t>
                      </a:r>
                      <a:endParaRPr kumimoji="0" lang="lv-LV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Verdana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 direktora vietnieks mācību un izglītību jautājumos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Verdana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Uldis Zupa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121650"/>
                  </a:ext>
                </a:extLst>
              </a:tr>
              <a:tr h="4283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Verdana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11.50 –</a:t>
                      </a:r>
                      <a:r>
                        <a:rPr lang="en-US" sz="1600" b="1" dirty="0">
                          <a:effectLst/>
                          <a:latin typeface="Verdana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600" b="1" dirty="0">
                          <a:effectLst/>
                          <a:latin typeface="Verdana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12.10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Verdana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Pārtraukums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v-LV" sz="1600" b="1" dirty="0">
                        <a:effectLst/>
                        <a:latin typeface="Verdana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232085"/>
                  </a:ext>
                </a:extLst>
              </a:tr>
              <a:tr h="27237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Verdana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12.10</a:t>
                      </a:r>
                      <a:r>
                        <a:rPr lang="en-US" sz="1600" b="1" dirty="0">
                          <a:effectLst/>
                          <a:latin typeface="Verdana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600" b="1" dirty="0">
                          <a:effectLst/>
                          <a:latin typeface="Verdana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1" dirty="0">
                          <a:effectLst/>
                          <a:latin typeface="Verdana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600" b="1" dirty="0">
                          <a:effectLst/>
                          <a:latin typeface="Verdana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Verdana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Diskusija – jautājumi un atbildes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Verdana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 direktors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Verdana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pulkvedis Valts Āboliņš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v-LV" sz="1600" dirty="0">
                        <a:effectLst/>
                        <a:latin typeface="Verdana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Verdana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 direktora vietnieks mācību un izglītību jautājumos </a:t>
                      </a:r>
                      <a:r>
                        <a:rPr lang="lv-LV" sz="1600" b="1" dirty="0">
                          <a:effectLst/>
                          <a:latin typeface="Verdana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Uldis Zupa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v-LV" sz="1600" dirty="0">
                        <a:effectLst/>
                        <a:latin typeface="Verdana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Verdana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 PID direktors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Verdana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kapteinis Sergejs Fomenko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lv-LV" sz="1600" dirty="0">
                        <a:effectLst/>
                        <a:highlight>
                          <a:srgbClr val="FFFF00"/>
                        </a:highlight>
                        <a:latin typeface="Verdana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Verdana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 Novadu pārvalžu vadītāji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165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46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95230F6-41FF-4167-8BC4-FD2E596DB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78359" y="299871"/>
            <a:ext cx="8623291" cy="5487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16C01E-4F88-4246-B397-E161878290F3}"/>
              </a:ext>
            </a:extLst>
          </p:cNvPr>
          <p:cNvSpPr txBox="1"/>
          <p:nvPr/>
        </p:nvSpPr>
        <p:spPr>
          <a:xfrm>
            <a:off x="7291717" y="362635"/>
            <a:ext cx="4809933" cy="4231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2571">
              <a:defRPr/>
            </a:pPr>
            <a:r>
              <a:rPr lang="en-US" sz="2150" b="1" dirty="0">
                <a:solidFill>
                  <a:schemeClr val="bg1"/>
                </a:solidFill>
                <a:cs typeface="Calibri" panose="020F0502020204030204" pitchFamily="34" charset="0"/>
              </a:rPr>
              <a:t>VAM </a:t>
            </a:r>
            <a:r>
              <a:rPr lang="lv-LV" sz="2150" b="1" dirty="0">
                <a:solidFill>
                  <a:schemeClr val="bg1"/>
                </a:solidFill>
                <a:cs typeface="Calibri" panose="020F0502020204030204" pitchFamily="34" charset="0"/>
              </a:rPr>
              <a:t>kursa aktualitātes (JC 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EC0FFD-3C89-4DEE-B38C-8F3D4A2439B5}"/>
              </a:ext>
            </a:extLst>
          </p:cNvPr>
          <p:cNvSpPr txBox="1"/>
          <p:nvPr/>
        </p:nvSpPr>
        <p:spPr>
          <a:xfrm>
            <a:off x="3356149" y="2713055"/>
            <a:ext cx="6840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571">
              <a:defRPr/>
            </a:pPr>
            <a:r>
              <a:rPr lang="en-US" sz="1800" b="1" dirty="0">
                <a:solidFill>
                  <a:schemeClr val="bg1"/>
                </a:solidFill>
                <a:latin typeface="Verdana (Body)"/>
                <a:cs typeface="Calibri" panose="020F0502020204030204" pitchFamily="34" charset="0"/>
              </a:rPr>
              <a:t>VAM </a:t>
            </a:r>
            <a:r>
              <a:rPr lang="lv-LV" sz="1800" b="1" dirty="0">
                <a:solidFill>
                  <a:schemeClr val="bg1"/>
                </a:solidFill>
                <a:latin typeface="Verdana (Body)"/>
                <a:cs typeface="Calibri" panose="020F0502020204030204" pitchFamily="34" charset="0"/>
              </a:rPr>
              <a:t>pētījums un gaidāmās izmaiņas nākotnē</a:t>
            </a: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8A024759-579F-4FC0-BDBA-080941BB41D3}"/>
              </a:ext>
            </a:extLst>
          </p:cNvPr>
          <p:cNvSpPr/>
          <p:nvPr/>
        </p:nvSpPr>
        <p:spPr>
          <a:xfrm>
            <a:off x="651572" y="1615864"/>
            <a:ext cx="7848600" cy="932276"/>
          </a:xfrm>
          <a:prstGeom prst="roundRect">
            <a:avLst/>
          </a:prstGeom>
          <a:solidFill>
            <a:srgbClr val="203850">
              <a:alpha val="69804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defTabSz="9125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50" kern="0" dirty="0">
                <a:solidFill>
                  <a:prstClr val="white"/>
                </a:solidFill>
                <a:latin typeface="+mn-lt"/>
              </a:rPr>
              <a:t>1. </a:t>
            </a:r>
            <a:r>
              <a:rPr lang="lv-LV" sz="2150" kern="0" dirty="0">
                <a:solidFill>
                  <a:prstClr val="white"/>
                </a:solidFill>
                <a:latin typeface="+mn-lt"/>
              </a:rPr>
              <a:t>Jauns nometņu koncepts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9EC68ED0-C2A7-4656-8601-39A66B30BC26}"/>
              </a:ext>
            </a:extLst>
          </p:cNvPr>
          <p:cNvSpPr/>
          <p:nvPr/>
        </p:nvSpPr>
        <p:spPr>
          <a:xfrm>
            <a:off x="651572" y="2637799"/>
            <a:ext cx="7848600" cy="932276"/>
          </a:xfrm>
          <a:prstGeom prst="roundRect">
            <a:avLst/>
          </a:prstGeom>
          <a:solidFill>
            <a:srgbClr val="203850">
              <a:alpha val="69804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defTabSz="9125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150" kern="0" dirty="0">
                <a:solidFill>
                  <a:prstClr val="white"/>
                </a:solidFill>
              </a:rPr>
              <a:t>2</a:t>
            </a:r>
            <a:r>
              <a:rPr lang="en-US" sz="2150" kern="0" dirty="0">
                <a:solidFill>
                  <a:prstClr val="white"/>
                </a:solidFill>
                <a:latin typeface="+mn-lt"/>
              </a:rPr>
              <a:t>. </a:t>
            </a:r>
            <a:r>
              <a:rPr lang="lv-LV" sz="2150" kern="0" dirty="0">
                <a:solidFill>
                  <a:prstClr val="white"/>
                </a:solidFill>
                <a:latin typeface="+mn-lt"/>
              </a:rPr>
              <a:t>Dronu praktiskā ieviešana VAM kursa nodarbībās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EEEAF54A-E037-41F5-BA26-AF035DC99CF8}"/>
              </a:ext>
            </a:extLst>
          </p:cNvPr>
          <p:cNvSpPr/>
          <p:nvPr/>
        </p:nvSpPr>
        <p:spPr>
          <a:xfrm>
            <a:off x="651572" y="3734990"/>
            <a:ext cx="7848600" cy="932276"/>
          </a:xfrm>
          <a:prstGeom prst="roundRect">
            <a:avLst/>
          </a:prstGeom>
          <a:solidFill>
            <a:srgbClr val="203850">
              <a:alpha val="69804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defTabSz="912571">
              <a:defRPr/>
            </a:pPr>
            <a:r>
              <a:rPr lang="lv-LV" sz="2150" kern="0" dirty="0">
                <a:solidFill>
                  <a:prstClr val="white"/>
                </a:solidFill>
              </a:rPr>
              <a:t>3. </a:t>
            </a:r>
            <a:r>
              <a:rPr lang="lv-LV" sz="2150" kern="0" dirty="0" err="1">
                <a:solidFill>
                  <a:prstClr val="white"/>
                </a:solidFill>
              </a:rPr>
              <a:t>eVAM</a:t>
            </a:r>
            <a:r>
              <a:rPr lang="lv-LV" sz="2150" kern="0" dirty="0">
                <a:solidFill>
                  <a:prstClr val="white"/>
                </a:solidFill>
              </a:rPr>
              <a:t> klātienes īstenošana</a:t>
            </a:r>
            <a:endParaRPr lang="lv-LV" sz="2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defTabSz="912571" fontAlgn="auto">
              <a:spcBef>
                <a:spcPts val="0"/>
              </a:spcBef>
              <a:spcAft>
                <a:spcPts val="0"/>
              </a:spcAft>
              <a:defRPr/>
            </a:pPr>
            <a:endParaRPr lang="lv-LV" sz="2150" kern="0" dirty="0">
              <a:solidFill>
                <a:prstClr val="whit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1461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3A16F62-C278-4887-8BDE-C53A8D30C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1687" y="570528"/>
            <a:ext cx="8623291" cy="548723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BB058842-0767-48A1-B443-E8A03D3A1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244" y="488039"/>
            <a:ext cx="7398734" cy="548723"/>
          </a:xfrm>
        </p:spPr>
        <p:txBody>
          <a:bodyPr>
            <a:normAutofit/>
          </a:bodyPr>
          <a:lstStyle/>
          <a:p>
            <a:pPr algn="r"/>
            <a:r>
              <a:rPr lang="en-US" sz="2150" b="1" dirty="0" err="1">
                <a:solidFill>
                  <a:schemeClr val="bg1"/>
                </a:solidFill>
                <a:latin typeface="Verdana (Body)"/>
                <a:ea typeface="Verdana" panose="020B0604030504040204" pitchFamily="34" charset="0"/>
              </a:rPr>
              <a:t>Prezentācijas</a:t>
            </a:r>
            <a:r>
              <a:rPr lang="en-US" sz="2150" b="1" dirty="0">
                <a:solidFill>
                  <a:schemeClr val="bg1"/>
                </a:solidFill>
                <a:latin typeface="Verdana (Body)"/>
                <a:ea typeface="Verdana" panose="020B0604030504040204" pitchFamily="34" charset="0"/>
              </a:rPr>
              <a:t> s</a:t>
            </a:r>
            <a:r>
              <a:rPr lang="lv-LV" sz="2150" b="1" dirty="0" err="1">
                <a:solidFill>
                  <a:schemeClr val="bg1"/>
                </a:solidFill>
                <a:latin typeface="Verdana (Body)"/>
                <a:ea typeface="Verdana" panose="020B0604030504040204" pitchFamily="34" charset="0"/>
              </a:rPr>
              <a:t>aturs</a:t>
            </a:r>
            <a:endParaRPr lang="lv-LV" sz="2150" b="1" dirty="0">
              <a:solidFill>
                <a:schemeClr val="bg1"/>
              </a:solidFill>
              <a:latin typeface="Verdana (Body)"/>
              <a:ea typeface="Verdana" panose="020B0604030504040204" pitchFamily="34" charset="0"/>
            </a:endParaRP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EC2ED441-AAE8-47A8-9CAB-8EFE46C50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015" y="1195308"/>
            <a:ext cx="8525740" cy="44477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6447922C-0855-4D28-8D28-F2FA9FB5D15B}"/>
              </a:ext>
            </a:extLst>
          </p:cNvPr>
          <p:cNvSpPr txBox="1"/>
          <p:nvPr/>
        </p:nvSpPr>
        <p:spPr>
          <a:xfrm>
            <a:off x="2004517" y="1234344"/>
            <a:ext cx="699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5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b="1" kern="0" dirty="0">
                <a:solidFill>
                  <a:schemeClr val="bg1"/>
                </a:solidFill>
              </a:rPr>
              <a:t>VAM</a:t>
            </a:r>
            <a:r>
              <a:rPr lang="en-US" b="1" kern="0" dirty="0">
                <a:solidFill>
                  <a:schemeClr val="bg1"/>
                </a:solidFill>
              </a:rPr>
              <a:t> </a:t>
            </a:r>
            <a:r>
              <a:rPr lang="lv-LV" b="1" kern="0" dirty="0">
                <a:solidFill>
                  <a:schemeClr val="bg1"/>
                </a:solidFill>
              </a:rPr>
              <a:t>kursa pamatojums</a:t>
            </a:r>
          </a:p>
        </p:txBody>
      </p:sp>
      <p:sp>
        <p:nvSpPr>
          <p:cNvPr id="52" name="Arrow: Pentagon 51">
            <a:extLst>
              <a:ext uri="{FF2B5EF4-FFF2-40B4-BE49-F238E27FC236}">
                <a16:creationId xmlns:a16="http://schemas.microsoft.com/office/drawing/2014/main" id="{AD484E94-5B3F-482D-B257-7294D8FCAEE3}"/>
              </a:ext>
            </a:extLst>
          </p:cNvPr>
          <p:cNvSpPr/>
          <p:nvPr/>
        </p:nvSpPr>
        <p:spPr>
          <a:xfrm>
            <a:off x="893015" y="1206232"/>
            <a:ext cx="974072" cy="444775"/>
          </a:xfrm>
          <a:prstGeom prst="homePlate">
            <a:avLst/>
          </a:prstGeom>
          <a:solidFill>
            <a:srgbClr val="46315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50A5DEBD-271B-41C7-A96D-69E482943B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015" y="1642431"/>
            <a:ext cx="8525740" cy="444775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EB45BB5-D404-47E0-8D2D-25123C952244}"/>
              </a:ext>
            </a:extLst>
          </p:cNvPr>
          <p:cNvSpPr txBox="1"/>
          <p:nvPr/>
        </p:nvSpPr>
        <p:spPr>
          <a:xfrm>
            <a:off x="2004517" y="1680151"/>
            <a:ext cx="699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5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b="1" kern="0" dirty="0">
                <a:solidFill>
                  <a:schemeClr val="bg1"/>
                </a:solidFill>
              </a:rPr>
              <a:t>VAM</a:t>
            </a:r>
            <a:r>
              <a:rPr lang="en-US" b="1" kern="0" dirty="0">
                <a:solidFill>
                  <a:schemeClr val="bg1"/>
                </a:solidFill>
              </a:rPr>
              <a:t> </a:t>
            </a:r>
            <a:r>
              <a:rPr lang="lv-LV" b="1" kern="0" dirty="0">
                <a:solidFill>
                  <a:schemeClr val="bg1"/>
                </a:solidFill>
              </a:rPr>
              <a:t>kursa programma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id="{F341CD16-6B09-4D4B-A80F-589BE15730DE}"/>
              </a:ext>
            </a:extLst>
          </p:cNvPr>
          <p:cNvSpPr/>
          <p:nvPr/>
        </p:nvSpPr>
        <p:spPr>
          <a:xfrm>
            <a:off x="893015" y="1642430"/>
            <a:ext cx="974072" cy="444775"/>
          </a:xfrm>
          <a:prstGeom prst="homePlate">
            <a:avLst/>
          </a:prstGeom>
          <a:solidFill>
            <a:srgbClr val="46315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</a:t>
            </a:r>
            <a:endParaRPr lang="lv-LV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56" name="Graphic 55">
            <a:extLst>
              <a:ext uri="{FF2B5EF4-FFF2-40B4-BE49-F238E27FC236}">
                <a16:creationId xmlns:a16="http://schemas.microsoft.com/office/drawing/2014/main" id="{D4797FE1-EB49-4BBF-8509-409C4095F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015" y="2084576"/>
            <a:ext cx="8525740" cy="444775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5B8BCA0E-0A9B-4378-91E3-E93EF40F29F6}"/>
              </a:ext>
            </a:extLst>
          </p:cNvPr>
          <p:cNvSpPr txBox="1"/>
          <p:nvPr/>
        </p:nvSpPr>
        <p:spPr>
          <a:xfrm>
            <a:off x="2004517" y="2122296"/>
            <a:ext cx="699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5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b="1" kern="0" dirty="0">
                <a:solidFill>
                  <a:schemeClr val="bg1"/>
                </a:solidFill>
              </a:rPr>
              <a:t>VAM</a:t>
            </a:r>
            <a:r>
              <a:rPr lang="en-US" b="1" kern="0" dirty="0">
                <a:solidFill>
                  <a:schemeClr val="bg1"/>
                </a:solidFill>
              </a:rPr>
              <a:t> </a:t>
            </a:r>
            <a:r>
              <a:rPr lang="lv-LV" b="1" kern="0" dirty="0">
                <a:solidFill>
                  <a:schemeClr val="bg1"/>
                </a:solidFill>
              </a:rPr>
              <a:t>kursa mērķis un uzdevumi</a:t>
            </a:r>
          </a:p>
        </p:txBody>
      </p:sp>
      <p:sp>
        <p:nvSpPr>
          <p:cNvPr id="58" name="Arrow: Pentagon 57">
            <a:extLst>
              <a:ext uri="{FF2B5EF4-FFF2-40B4-BE49-F238E27FC236}">
                <a16:creationId xmlns:a16="http://schemas.microsoft.com/office/drawing/2014/main" id="{2D0FC030-1AF1-4FA4-962B-A370873BA743}"/>
              </a:ext>
            </a:extLst>
          </p:cNvPr>
          <p:cNvSpPr/>
          <p:nvPr/>
        </p:nvSpPr>
        <p:spPr>
          <a:xfrm>
            <a:off x="893015" y="2084575"/>
            <a:ext cx="974072" cy="444775"/>
          </a:xfrm>
          <a:prstGeom prst="homePlate">
            <a:avLst/>
          </a:prstGeom>
          <a:solidFill>
            <a:srgbClr val="46315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</a:t>
            </a:r>
            <a:endParaRPr lang="lv-LV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1EA38B78-EBFE-4694-B3EE-2BECCF226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015" y="2529364"/>
            <a:ext cx="8525740" cy="444775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79A3E68B-F37C-4D96-9FC7-AC4C4FD78C50}"/>
              </a:ext>
            </a:extLst>
          </p:cNvPr>
          <p:cNvSpPr txBox="1"/>
          <p:nvPr/>
        </p:nvSpPr>
        <p:spPr>
          <a:xfrm>
            <a:off x="2004517" y="2567084"/>
            <a:ext cx="699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5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b="1" kern="0" dirty="0">
                <a:solidFill>
                  <a:schemeClr val="bg1"/>
                </a:solidFill>
              </a:rPr>
              <a:t>VAM</a:t>
            </a:r>
            <a:r>
              <a:rPr lang="en-US" b="1" kern="0" dirty="0">
                <a:solidFill>
                  <a:schemeClr val="bg1"/>
                </a:solidFill>
              </a:rPr>
              <a:t> </a:t>
            </a:r>
            <a:r>
              <a:rPr lang="lv-LV" b="1" kern="0" dirty="0">
                <a:solidFill>
                  <a:schemeClr val="bg1"/>
                </a:solidFill>
              </a:rPr>
              <a:t>kursa apguve </a:t>
            </a:r>
          </a:p>
        </p:txBody>
      </p:sp>
      <p:sp>
        <p:nvSpPr>
          <p:cNvPr id="61" name="Arrow: Pentagon 60">
            <a:extLst>
              <a:ext uri="{FF2B5EF4-FFF2-40B4-BE49-F238E27FC236}">
                <a16:creationId xmlns:a16="http://schemas.microsoft.com/office/drawing/2014/main" id="{56FBE700-9443-40D4-9E43-14F09517FDCC}"/>
              </a:ext>
            </a:extLst>
          </p:cNvPr>
          <p:cNvSpPr/>
          <p:nvPr/>
        </p:nvSpPr>
        <p:spPr>
          <a:xfrm>
            <a:off x="893015" y="2529363"/>
            <a:ext cx="974072" cy="444775"/>
          </a:xfrm>
          <a:prstGeom prst="homePlate">
            <a:avLst/>
          </a:prstGeom>
          <a:solidFill>
            <a:srgbClr val="46315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4</a:t>
            </a:r>
            <a:endParaRPr lang="lv-LV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D4314C85-D544-4212-9552-FC57E736E8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015" y="2971509"/>
            <a:ext cx="8525740" cy="44477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BEFB0114-BE7D-4AA5-911B-42D0463ED603}"/>
              </a:ext>
            </a:extLst>
          </p:cNvPr>
          <p:cNvSpPr txBox="1"/>
          <p:nvPr/>
        </p:nvSpPr>
        <p:spPr>
          <a:xfrm>
            <a:off x="2004516" y="3018030"/>
            <a:ext cx="699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5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b="1" kern="0" dirty="0">
                <a:solidFill>
                  <a:schemeClr val="bg1"/>
                </a:solidFill>
              </a:rPr>
              <a:t>VAM</a:t>
            </a:r>
            <a:r>
              <a:rPr lang="en-US" b="1" kern="0" dirty="0">
                <a:solidFill>
                  <a:schemeClr val="bg1"/>
                </a:solidFill>
              </a:rPr>
              <a:t> </a:t>
            </a:r>
            <a:r>
              <a:rPr lang="lv-LV" sz="1800" b="1" kern="0" dirty="0">
                <a:solidFill>
                  <a:schemeClr val="bg1"/>
                </a:solidFill>
                <a:latin typeface="+mn-lt"/>
              </a:rPr>
              <a:t>kurss vispārējās vidējā</a:t>
            </a: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s</a:t>
            </a:r>
            <a:r>
              <a:rPr lang="lv-LV" sz="1800" b="1" kern="0" dirty="0">
                <a:solidFill>
                  <a:schemeClr val="bg1"/>
                </a:solidFill>
                <a:latin typeface="+mn-lt"/>
              </a:rPr>
              <a:t> izglītības</a:t>
            </a: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lv-LV" sz="1800" b="1" kern="0" dirty="0">
                <a:solidFill>
                  <a:schemeClr val="bg1"/>
                </a:solidFill>
                <a:latin typeface="+mn-lt"/>
              </a:rPr>
              <a:t>iestādē</a:t>
            </a:r>
            <a:endParaRPr lang="lv-LV" b="1" kern="0" dirty="0">
              <a:solidFill>
                <a:schemeClr val="bg1"/>
              </a:solidFill>
            </a:endParaRPr>
          </a:p>
        </p:txBody>
      </p:sp>
      <p:sp>
        <p:nvSpPr>
          <p:cNvPr id="65" name="Arrow: Pentagon 64">
            <a:extLst>
              <a:ext uri="{FF2B5EF4-FFF2-40B4-BE49-F238E27FC236}">
                <a16:creationId xmlns:a16="http://schemas.microsoft.com/office/drawing/2014/main" id="{AE65FDA5-91ED-4A22-BC9C-37C48F65A6F0}"/>
              </a:ext>
            </a:extLst>
          </p:cNvPr>
          <p:cNvSpPr/>
          <p:nvPr/>
        </p:nvSpPr>
        <p:spPr>
          <a:xfrm>
            <a:off x="893015" y="2964711"/>
            <a:ext cx="974072" cy="444775"/>
          </a:xfrm>
          <a:prstGeom prst="homePlate">
            <a:avLst/>
          </a:prstGeom>
          <a:solidFill>
            <a:srgbClr val="46315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</a:t>
            </a:r>
            <a:endParaRPr lang="lv-LV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4EEAFD55-514A-4753-A617-E56F2A51D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015" y="3415658"/>
            <a:ext cx="8525740" cy="444775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44FAA42F-C41C-461B-A22B-5F39C5AC1376}"/>
              </a:ext>
            </a:extLst>
          </p:cNvPr>
          <p:cNvSpPr txBox="1"/>
          <p:nvPr/>
        </p:nvSpPr>
        <p:spPr>
          <a:xfrm>
            <a:off x="2004517" y="3453378"/>
            <a:ext cx="699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5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b="1" kern="0" dirty="0">
                <a:solidFill>
                  <a:schemeClr val="bg1"/>
                </a:solidFill>
              </a:rPr>
              <a:t>VAM</a:t>
            </a:r>
            <a:r>
              <a:rPr lang="en-US" b="1" kern="0" dirty="0">
                <a:solidFill>
                  <a:schemeClr val="bg1"/>
                </a:solidFill>
              </a:rPr>
              <a:t> </a:t>
            </a:r>
            <a:r>
              <a:rPr lang="lv-LV" sz="1800" b="1" kern="0" dirty="0">
                <a:solidFill>
                  <a:schemeClr val="bg1"/>
                </a:solidFill>
                <a:latin typeface="+mn-lt"/>
              </a:rPr>
              <a:t>kurss profesionālā vidējā</a:t>
            </a: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s</a:t>
            </a:r>
            <a:r>
              <a:rPr lang="lv-LV" sz="1800" b="1" kern="0" dirty="0">
                <a:solidFill>
                  <a:schemeClr val="bg1"/>
                </a:solidFill>
                <a:latin typeface="+mn-lt"/>
              </a:rPr>
              <a:t> izglītības</a:t>
            </a: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lv-LV" sz="1800" b="1" kern="0" dirty="0">
                <a:solidFill>
                  <a:schemeClr val="bg1"/>
                </a:solidFill>
                <a:latin typeface="+mn-lt"/>
              </a:rPr>
              <a:t>iestādē</a:t>
            </a:r>
            <a:endParaRPr lang="lv-LV" b="1" kern="0" dirty="0">
              <a:solidFill>
                <a:schemeClr val="bg1"/>
              </a:solidFill>
            </a:endParaRPr>
          </a:p>
        </p:txBody>
      </p:sp>
      <p:sp>
        <p:nvSpPr>
          <p:cNvPr id="68" name="Arrow: Pentagon 67">
            <a:extLst>
              <a:ext uri="{FF2B5EF4-FFF2-40B4-BE49-F238E27FC236}">
                <a16:creationId xmlns:a16="http://schemas.microsoft.com/office/drawing/2014/main" id="{4CD591A3-011C-4104-A2B1-764C5593A7FC}"/>
              </a:ext>
            </a:extLst>
          </p:cNvPr>
          <p:cNvSpPr/>
          <p:nvPr/>
        </p:nvSpPr>
        <p:spPr>
          <a:xfrm>
            <a:off x="893015" y="3415657"/>
            <a:ext cx="974072" cy="444775"/>
          </a:xfrm>
          <a:prstGeom prst="homePlate">
            <a:avLst/>
          </a:prstGeom>
          <a:solidFill>
            <a:srgbClr val="46315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6</a:t>
            </a:r>
            <a:endParaRPr lang="lv-LV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5D859403-6A38-4745-9440-F2AD750B38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015" y="3868657"/>
            <a:ext cx="8525740" cy="444775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C9566FDC-8E55-441D-8AD6-449EA942D63E}"/>
              </a:ext>
            </a:extLst>
          </p:cNvPr>
          <p:cNvSpPr txBox="1"/>
          <p:nvPr/>
        </p:nvSpPr>
        <p:spPr>
          <a:xfrm>
            <a:off x="2004517" y="3906377"/>
            <a:ext cx="699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5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b="1" kern="0" dirty="0">
                <a:solidFill>
                  <a:schemeClr val="bg1"/>
                </a:solidFill>
              </a:rPr>
              <a:t>VAM</a:t>
            </a:r>
            <a:r>
              <a:rPr lang="en-US" b="1" kern="0" dirty="0">
                <a:solidFill>
                  <a:schemeClr val="bg1"/>
                </a:solidFill>
              </a:rPr>
              <a:t> </a:t>
            </a:r>
            <a:r>
              <a:rPr lang="lv-LV" b="1" kern="0" dirty="0">
                <a:solidFill>
                  <a:schemeClr val="bg1"/>
                </a:solidFill>
              </a:rPr>
              <a:t>kursa 3 moduļi</a:t>
            </a:r>
          </a:p>
        </p:txBody>
      </p:sp>
      <p:sp>
        <p:nvSpPr>
          <p:cNvPr id="71" name="Arrow: Pentagon 70">
            <a:extLst>
              <a:ext uri="{FF2B5EF4-FFF2-40B4-BE49-F238E27FC236}">
                <a16:creationId xmlns:a16="http://schemas.microsoft.com/office/drawing/2014/main" id="{F7FBF43B-991E-4644-B0B6-8E7C08A8E7E3}"/>
              </a:ext>
            </a:extLst>
          </p:cNvPr>
          <p:cNvSpPr/>
          <p:nvPr/>
        </p:nvSpPr>
        <p:spPr>
          <a:xfrm>
            <a:off x="893015" y="3861282"/>
            <a:ext cx="974072" cy="444775"/>
          </a:xfrm>
          <a:prstGeom prst="homePlate">
            <a:avLst/>
          </a:prstGeom>
          <a:solidFill>
            <a:srgbClr val="46315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7</a:t>
            </a:r>
            <a:endParaRPr lang="lv-LV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72" name="Graphic 71">
            <a:extLst>
              <a:ext uri="{FF2B5EF4-FFF2-40B4-BE49-F238E27FC236}">
                <a16:creationId xmlns:a16="http://schemas.microsoft.com/office/drawing/2014/main" id="{4CA13F72-8A39-441F-A80E-93EEAB09DD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015" y="4320229"/>
            <a:ext cx="8525740" cy="444775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92708736-656C-4C8E-8E63-10D119C7668D}"/>
              </a:ext>
            </a:extLst>
          </p:cNvPr>
          <p:cNvSpPr txBox="1"/>
          <p:nvPr/>
        </p:nvSpPr>
        <p:spPr>
          <a:xfrm>
            <a:off x="1304926" y="4373272"/>
            <a:ext cx="734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25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800" b="1" kern="0" dirty="0" err="1">
                <a:solidFill>
                  <a:prstClr val="white"/>
                </a:solidFill>
                <a:latin typeface="+mn-lt"/>
              </a:rPr>
              <a:t>eVAM</a:t>
            </a:r>
            <a:r>
              <a:rPr lang="lv-LV" sz="1800" b="1" kern="0" dirty="0">
                <a:solidFill>
                  <a:prstClr val="white"/>
                </a:solidFill>
                <a:latin typeface="+mn-lt"/>
              </a:rPr>
              <a:t> īstenošana tālmācības izglītības programmā</a:t>
            </a:r>
          </a:p>
        </p:txBody>
      </p:sp>
      <p:sp>
        <p:nvSpPr>
          <p:cNvPr id="74" name="Arrow: Pentagon 73">
            <a:extLst>
              <a:ext uri="{FF2B5EF4-FFF2-40B4-BE49-F238E27FC236}">
                <a16:creationId xmlns:a16="http://schemas.microsoft.com/office/drawing/2014/main" id="{4A6B4E32-0AD0-4F9F-B184-5AFE133CBAD1}"/>
              </a:ext>
            </a:extLst>
          </p:cNvPr>
          <p:cNvSpPr/>
          <p:nvPr/>
        </p:nvSpPr>
        <p:spPr>
          <a:xfrm>
            <a:off x="893015" y="4320228"/>
            <a:ext cx="974072" cy="444775"/>
          </a:xfrm>
          <a:prstGeom prst="homePlate">
            <a:avLst/>
          </a:prstGeom>
          <a:solidFill>
            <a:srgbClr val="46315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8</a:t>
            </a:r>
          </a:p>
        </p:txBody>
      </p:sp>
      <p:pic>
        <p:nvPicPr>
          <p:cNvPr id="75" name="Graphic 74">
            <a:extLst>
              <a:ext uri="{FF2B5EF4-FFF2-40B4-BE49-F238E27FC236}">
                <a16:creationId xmlns:a16="http://schemas.microsoft.com/office/drawing/2014/main" id="{E7BE5986-5B31-4E1B-8E3E-28890FE10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015" y="4765015"/>
            <a:ext cx="8525740" cy="444775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91A626F-00BA-464C-8B69-2C651BD287D6}"/>
              </a:ext>
            </a:extLst>
          </p:cNvPr>
          <p:cNvSpPr txBox="1"/>
          <p:nvPr/>
        </p:nvSpPr>
        <p:spPr>
          <a:xfrm>
            <a:off x="2004517" y="4802737"/>
            <a:ext cx="699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5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b="1" kern="0" dirty="0">
                <a:solidFill>
                  <a:schemeClr val="bg1"/>
                </a:solidFill>
              </a:rPr>
              <a:t>2026. gada plānotās VAM nometnes</a:t>
            </a:r>
          </a:p>
        </p:txBody>
      </p:sp>
      <p:sp>
        <p:nvSpPr>
          <p:cNvPr id="77" name="Arrow: Pentagon 76">
            <a:extLst>
              <a:ext uri="{FF2B5EF4-FFF2-40B4-BE49-F238E27FC236}">
                <a16:creationId xmlns:a16="http://schemas.microsoft.com/office/drawing/2014/main" id="{5D8B691E-681D-4EA8-B21E-53BCA9122B0C}"/>
              </a:ext>
            </a:extLst>
          </p:cNvPr>
          <p:cNvSpPr/>
          <p:nvPr/>
        </p:nvSpPr>
        <p:spPr>
          <a:xfrm>
            <a:off x="893015" y="4765016"/>
            <a:ext cx="974072" cy="444775"/>
          </a:xfrm>
          <a:prstGeom prst="homePlate">
            <a:avLst/>
          </a:prstGeom>
          <a:solidFill>
            <a:srgbClr val="46315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9</a:t>
            </a:r>
            <a:endParaRPr lang="lv-LV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78" name="Graphic 77">
            <a:extLst>
              <a:ext uri="{FF2B5EF4-FFF2-40B4-BE49-F238E27FC236}">
                <a16:creationId xmlns:a16="http://schemas.microsoft.com/office/drawing/2014/main" id="{8D54D931-8295-4842-B08F-A34E81897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015" y="5216589"/>
            <a:ext cx="8525740" cy="444775"/>
          </a:xfrm>
          <a:prstGeom prst="rect">
            <a:avLst/>
          </a:prstGeom>
        </p:spPr>
      </p:pic>
      <p:pic>
        <p:nvPicPr>
          <p:cNvPr id="81" name="Graphic 80">
            <a:extLst>
              <a:ext uri="{FF2B5EF4-FFF2-40B4-BE49-F238E27FC236}">
                <a16:creationId xmlns:a16="http://schemas.microsoft.com/office/drawing/2014/main" id="{E4AB954F-524B-43EA-9883-E2684CFD3C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015" y="5666770"/>
            <a:ext cx="8525740" cy="444775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6613DDF9-4688-436E-953A-1DA91FE0754C}"/>
              </a:ext>
            </a:extLst>
          </p:cNvPr>
          <p:cNvSpPr txBox="1"/>
          <p:nvPr/>
        </p:nvSpPr>
        <p:spPr>
          <a:xfrm>
            <a:off x="2004515" y="5704491"/>
            <a:ext cx="692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2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Calibri" panose="020F0502020204030204" pitchFamily="34" charset="0"/>
              </a:rPr>
              <a:t>VAM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Calibri" panose="020F0502020204030204" pitchFamily="34" charset="0"/>
              </a:rPr>
              <a:t>kursa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Calibri" panose="020F0502020204030204" pitchFamily="34" charset="0"/>
              </a:rPr>
              <a:t> </a:t>
            </a:r>
            <a:r>
              <a:rPr kumimoji="0" lang="lv-LV" sz="1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Calibri" panose="020F0502020204030204" pitchFamily="34" charset="0"/>
              </a:rPr>
              <a:t>izvērtējums</a:t>
            </a:r>
            <a:endParaRPr kumimoji="0" lang="lv-LV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Calibri" panose="020F0502020204030204" pitchFamily="34" charset="0"/>
            </a:endParaRPr>
          </a:p>
        </p:txBody>
      </p:sp>
      <p:sp>
        <p:nvSpPr>
          <p:cNvPr id="90" name="Arrow: Pentagon 89">
            <a:extLst>
              <a:ext uri="{FF2B5EF4-FFF2-40B4-BE49-F238E27FC236}">
                <a16:creationId xmlns:a16="http://schemas.microsoft.com/office/drawing/2014/main" id="{B64DB7F6-76D3-4451-B0DD-BD93A91C71AE}"/>
              </a:ext>
            </a:extLst>
          </p:cNvPr>
          <p:cNvSpPr/>
          <p:nvPr/>
        </p:nvSpPr>
        <p:spPr>
          <a:xfrm>
            <a:off x="893015" y="5214109"/>
            <a:ext cx="974072" cy="444775"/>
          </a:xfrm>
          <a:prstGeom prst="homePlate">
            <a:avLst/>
          </a:prstGeom>
          <a:solidFill>
            <a:srgbClr val="46315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10</a:t>
            </a:r>
          </a:p>
        </p:txBody>
      </p:sp>
      <p:sp>
        <p:nvSpPr>
          <p:cNvPr id="93" name="Arrow: Pentagon 92">
            <a:extLst>
              <a:ext uri="{FF2B5EF4-FFF2-40B4-BE49-F238E27FC236}">
                <a16:creationId xmlns:a16="http://schemas.microsoft.com/office/drawing/2014/main" id="{6AB74403-B587-4D86-83CD-E2F38DF3BA76}"/>
              </a:ext>
            </a:extLst>
          </p:cNvPr>
          <p:cNvSpPr/>
          <p:nvPr/>
        </p:nvSpPr>
        <p:spPr>
          <a:xfrm>
            <a:off x="893015" y="5642845"/>
            <a:ext cx="974072" cy="444775"/>
          </a:xfrm>
          <a:prstGeom prst="homePlate">
            <a:avLst/>
          </a:prstGeom>
          <a:solidFill>
            <a:srgbClr val="46315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0B742C6-3B21-4ED0-9DC9-99F07C210778}"/>
              </a:ext>
            </a:extLst>
          </p:cNvPr>
          <p:cNvSpPr txBox="1"/>
          <p:nvPr/>
        </p:nvSpPr>
        <p:spPr>
          <a:xfrm>
            <a:off x="2004515" y="5251830"/>
            <a:ext cx="699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Verdana (Body)"/>
                <a:cs typeface="Calibri" panose="020F0502020204030204" pitchFamily="34" charset="0"/>
              </a:rPr>
              <a:t>VAM </a:t>
            </a:r>
            <a:r>
              <a:rPr lang="lv-LV" sz="1800" b="1" dirty="0">
                <a:solidFill>
                  <a:schemeClr val="bg1"/>
                </a:solidFill>
                <a:latin typeface="Verdana (Body)"/>
                <a:cs typeface="Calibri" panose="020F0502020204030204" pitchFamily="34" charset="0"/>
              </a:rPr>
              <a:t>kurss </a:t>
            </a:r>
            <a:r>
              <a:rPr lang="en-US" sz="1800" b="1" dirty="0" err="1">
                <a:solidFill>
                  <a:schemeClr val="bg1"/>
                </a:solidFill>
                <a:latin typeface="Verdana (Body)"/>
                <a:cs typeface="Calibri" panose="020F0502020204030204" pitchFamily="34" charset="0"/>
              </a:rPr>
              <a:t>skaitļos</a:t>
            </a:r>
            <a:r>
              <a:rPr lang="en-US" sz="1800" b="1" dirty="0">
                <a:solidFill>
                  <a:schemeClr val="bg1"/>
                </a:solidFill>
                <a:latin typeface="Verdana (Body)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Verdana (Body)"/>
                <a:cs typeface="Calibri" panose="020F0502020204030204" pitchFamily="34" charset="0"/>
              </a:rPr>
              <a:t>līdz</a:t>
            </a:r>
            <a:r>
              <a:rPr lang="en-US" sz="1800" b="1" dirty="0">
                <a:solidFill>
                  <a:schemeClr val="bg1"/>
                </a:solidFill>
                <a:latin typeface="Verdana (Body)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Verdana (Body)"/>
                <a:cs typeface="Calibri" panose="020F0502020204030204" pitchFamily="34" charset="0"/>
              </a:rPr>
              <a:t>šim</a:t>
            </a:r>
            <a:endParaRPr lang="lv-LV" sz="1800" b="1" dirty="0">
              <a:solidFill>
                <a:schemeClr val="bg1"/>
              </a:solidFill>
              <a:latin typeface="Verdana (Body)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226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C89456FA-03CC-438D-8AD4-84571E8D4B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18115" y="379552"/>
            <a:ext cx="8623291" cy="5487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065069-F9D7-45DD-BDF9-782343ACAFFC}"/>
              </a:ext>
            </a:extLst>
          </p:cNvPr>
          <p:cNvSpPr/>
          <p:nvPr/>
        </p:nvSpPr>
        <p:spPr>
          <a:xfrm>
            <a:off x="4048174" y="1576492"/>
            <a:ext cx="3781586" cy="4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25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5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PAMATOJUMS</a:t>
            </a:r>
            <a:endParaRPr lang="lv-LV" sz="215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C9B8DB-24AC-4B02-98E3-A4A22FDE4F0F}"/>
              </a:ext>
            </a:extLst>
          </p:cNvPr>
          <p:cNvSpPr txBox="1"/>
          <p:nvPr/>
        </p:nvSpPr>
        <p:spPr>
          <a:xfrm>
            <a:off x="3595627" y="442315"/>
            <a:ext cx="8468266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25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150" b="1" kern="0" dirty="0">
                <a:solidFill>
                  <a:schemeClr val="bg1"/>
                </a:solidFill>
                <a:cs typeface="Calibri" panose="020F0502020204030204" pitchFamily="34" charset="0"/>
              </a:rPr>
              <a:t>VAM </a:t>
            </a:r>
            <a:r>
              <a:rPr lang="en-US" sz="2150" b="1" kern="0" dirty="0" err="1">
                <a:solidFill>
                  <a:schemeClr val="bg1"/>
                </a:solidFill>
                <a:cs typeface="Calibri" panose="020F0502020204030204" pitchFamily="34" charset="0"/>
              </a:rPr>
              <a:t>kursa</a:t>
            </a:r>
            <a:r>
              <a:rPr lang="en-US" sz="2150" b="1" kern="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2150" b="1" kern="0" dirty="0" err="1">
                <a:solidFill>
                  <a:schemeClr val="bg1"/>
                </a:solidFill>
                <a:cs typeface="Calibri" panose="020F0502020204030204" pitchFamily="34" charset="0"/>
              </a:rPr>
              <a:t>pamatojums</a:t>
            </a:r>
            <a:endParaRPr lang="lv-LV" sz="2150" b="1" kern="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1C04463B-A716-4E2F-88C8-E1758BA1E0DA}"/>
              </a:ext>
            </a:extLst>
          </p:cNvPr>
          <p:cNvSpPr/>
          <p:nvPr/>
        </p:nvSpPr>
        <p:spPr>
          <a:xfrm>
            <a:off x="2873059" y="379551"/>
            <a:ext cx="974072" cy="548723"/>
          </a:xfrm>
          <a:prstGeom prst="homePlate">
            <a:avLst/>
          </a:prstGeom>
          <a:solidFill>
            <a:srgbClr val="46315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1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A5F58F-025B-425C-B524-FD1B97B41E45}"/>
              </a:ext>
            </a:extLst>
          </p:cNvPr>
          <p:cNvSpPr txBox="1"/>
          <p:nvPr/>
        </p:nvSpPr>
        <p:spPr>
          <a:xfrm>
            <a:off x="704836" y="2182390"/>
            <a:ext cx="1112337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b="0" i="0" u="none" strike="noStrike" baseline="0" dirty="0">
                <a:latin typeface="Verdana (Body)"/>
              </a:rPr>
              <a:t>2018. gadā LR Saeimas lēmums </a:t>
            </a:r>
            <a:r>
              <a:rPr lang="lv-LV" dirty="0">
                <a:latin typeface="Verdana (Body)"/>
              </a:rPr>
              <a:t>par </a:t>
            </a:r>
            <a:r>
              <a:rPr lang="lv-LV" b="0" i="0" u="none" strike="noStrike" baseline="0" dirty="0">
                <a:latin typeface="Verdana (Body)"/>
              </a:rPr>
              <a:t>VAM iekļaušanu kā obligātu mācību kursu vidējās izglītības standartā </a:t>
            </a:r>
          </a:p>
          <a:p>
            <a:endParaRPr lang="lv-LV" i="1" dirty="0">
              <a:solidFill>
                <a:srgbClr val="414142"/>
              </a:solidFill>
              <a:latin typeface="Verdana (Body)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i="0" dirty="0">
                <a:solidFill>
                  <a:srgbClr val="414142"/>
                </a:solidFill>
                <a:effectLst/>
                <a:latin typeface="Verdana (Body)"/>
              </a:rPr>
              <a:t>MK noteikumu </a:t>
            </a:r>
            <a:r>
              <a:rPr lang="lv-LV" dirty="0">
                <a:solidFill>
                  <a:srgbClr val="414142"/>
                </a:solidFill>
                <a:latin typeface="Verdana (Body)"/>
              </a:rPr>
              <a:t>N</a:t>
            </a:r>
            <a:r>
              <a:rPr lang="lv-LV" i="0" dirty="0">
                <a:solidFill>
                  <a:srgbClr val="414142"/>
                </a:solidFill>
                <a:effectLst/>
                <a:latin typeface="Verdana (Body)"/>
              </a:rPr>
              <a:t>r. 416 "Noteikumi par valsts vispārējās vidējās izglītības standartu un vispārējās vidējās izglītības programmu paraugiem“ grozījumi, stājas spēkā 01.09.2024.</a:t>
            </a:r>
          </a:p>
          <a:p>
            <a:endParaRPr lang="lv-LV" i="0" dirty="0">
              <a:solidFill>
                <a:srgbClr val="414142"/>
              </a:solidFill>
              <a:effectLst/>
              <a:latin typeface="Verdana (Body)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dirty="0">
                <a:solidFill>
                  <a:srgbClr val="00B050"/>
                </a:solidFill>
                <a:latin typeface="Verdana (Body)"/>
              </a:rPr>
              <a:t>Valsts aizsardzības mācības un Jaunsardzes likuma grozījumi (stāsies spēkā 01.09.2026.)</a:t>
            </a:r>
          </a:p>
          <a:p>
            <a:r>
              <a:rPr lang="lv-LV" i="1" dirty="0">
                <a:solidFill>
                  <a:srgbClr val="00B050"/>
                </a:solidFill>
                <a:latin typeface="Verdana (Body)"/>
              </a:rPr>
              <a:t>attiecas uz VAM tālmācības (</a:t>
            </a:r>
            <a:r>
              <a:rPr lang="lv-LV" i="1" dirty="0" err="1">
                <a:solidFill>
                  <a:srgbClr val="00B050"/>
                </a:solidFill>
                <a:latin typeface="Verdana (Body)"/>
              </a:rPr>
              <a:t>eVAM</a:t>
            </a:r>
            <a:r>
              <a:rPr lang="lv-LV" i="1" dirty="0">
                <a:solidFill>
                  <a:srgbClr val="00B050"/>
                </a:solidFill>
                <a:latin typeface="Verdana (Body)"/>
              </a:rPr>
              <a:t>) programmas realizēšanu</a:t>
            </a:r>
          </a:p>
          <a:p>
            <a:endParaRPr lang="en-US" b="0" i="0" u="none" strike="noStrike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6930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C89456FA-03CC-438D-8AD4-84571E8D4B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18115" y="379552"/>
            <a:ext cx="8623291" cy="5487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912FBB-4561-40AC-AF88-6818B4C63363}"/>
              </a:ext>
            </a:extLst>
          </p:cNvPr>
          <p:cNvSpPr txBox="1"/>
          <p:nvPr/>
        </p:nvSpPr>
        <p:spPr>
          <a:xfrm>
            <a:off x="613186" y="2259545"/>
            <a:ext cx="111341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dirty="0">
                <a:latin typeface="Verdana (Body)"/>
                <a:cs typeface="Calibri" panose="020F0502020204030204" pitchFamily="34" charset="0"/>
              </a:rPr>
              <a:t>VAM kurss tiek īstenots </a:t>
            </a:r>
            <a:r>
              <a:rPr lang="lv-LV" u="none" strike="noStrike" baseline="0" dirty="0">
                <a:solidFill>
                  <a:srgbClr val="414142"/>
                </a:solidFill>
                <a:latin typeface="Verdana (Body)"/>
                <a:cs typeface="Calibri" panose="020F0502020204030204" pitchFamily="34" charset="0"/>
              </a:rPr>
              <a:t>V</a:t>
            </a:r>
            <a:r>
              <a:rPr lang="lv-LV" b="0" i="0" dirty="0">
                <a:solidFill>
                  <a:srgbClr val="414142"/>
                </a:solidFill>
                <a:effectLst/>
                <a:latin typeface="Verdana (Body)"/>
                <a:cs typeface="Calibri" panose="020F0502020204030204" pitchFamily="34" charset="0"/>
              </a:rPr>
              <a:t>eselības, drošības un fiziskās aktivitātes mācību jomā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lv-LV" b="0" i="0" dirty="0">
              <a:solidFill>
                <a:srgbClr val="414142"/>
              </a:solidFill>
              <a:latin typeface="Verdana (Body)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b="0" i="0" u="none" strike="noStrike" baseline="0" dirty="0">
                <a:latin typeface="Verdana (Body)"/>
                <a:cs typeface="Calibri" panose="020F0502020204030204" pitchFamily="34" charset="0"/>
              </a:rPr>
              <a:t>2 secīgi mācību gadi:</a:t>
            </a:r>
          </a:p>
          <a:p>
            <a:pPr lvl="1" algn="just"/>
            <a:r>
              <a:rPr lang="lv-LV" b="0" i="0" u="none" strike="noStrike" baseline="0" dirty="0">
                <a:latin typeface="Verdana (Body)"/>
                <a:cs typeface="Calibri" panose="020F0502020204030204" pitchFamily="34" charset="0"/>
              </a:rPr>
              <a:t>	Vispārējā vidējā izglītības programmā – klātienē – 112 h; </a:t>
            </a:r>
          </a:p>
          <a:p>
            <a:pPr algn="just"/>
            <a:r>
              <a:rPr lang="lv-LV" b="0" i="0" u="none" strike="noStrike" baseline="0" dirty="0">
                <a:latin typeface="Verdana (Body)"/>
                <a:cs typeface="Calibri" panose="020F0502020204030204" pitchFamily="34" charset="0"/>
              </a:rPr>
              <a:t>	Vispārējā vidējā izglītības programmā – </a:t>
            </a:r>
            <a:r>
              <a:rPr lang="lv-LV" b="0" i="0" u="none" strike="noStrike" baseline="0" dirty="0" err="1">
                <a:latin typeface="Verdana (Body)"/>
                <a:cs typeface="Calibri" panose="020F0502020204030204" pitchFamily="34" charset="0"/>
              </a:rPr>
              <a:t>eVAM</a:t>
            </a:r>
            <a:r>
              <a:rPr lang="lv-LV" b="0" i="0" u="none" strike="noStrike" baseline="0" dirty="0">
                <a:latin typeface="Verdana (Body)"/>
                <a:cs typeface="Calibri" panose="020F0502020204030204" pitchFamily="34" charset="0"/>
              </a:rPr>
              <a:t> – attālināti 56h un klātienē tālmācības 	izglītības iestādēs</a:t>
            </a:r>
            <a:r>
              <a:rPr lang="lv-LV" dirty="0">
                <a:latin typeface="Verdana (Body)"/>
                <a:cs typeface="Calibri" panose="020F0502020204030204" pitchFamily="34" charset="0"/>
              </a:rPr>
              <a:t> </a:t>
            </a:r>
            <a:r>
              <a:rPr lang="lv-LV" b="0" i="0" u="none" strike="noStrike" baseline="0" dirty="0">
                <a:latin typeface="Verdana (Body)"/>
                <a:cs typeface="Calibri" panose="020F0502020204030204" pitchFamily="34" charset="0"/>
              </a:rPr>
              <a:t>– 38h. Kopējais </a:t>
            </a:r>
            <a:r>
              <a:rPr lang="lv-LV" b="0" i="0" u="none" strike="noStrike" baseline="0" dirty="0" err="1">
                <a:latin typeface="Verdana (Body)"/>
                <a:cs typeface="Calibri" panose="020F0502020204030204" pitchFamily="34" charset="0"/>
              </a:rPr>
              <a:t>eVAM</a:t>
            </a:r>
            <a:r>
              <a:rPr lang="lv-LV" b="0" i="0" u="none" strike="noStrike" baseline="0" dirty="0">
                <a:latin typeface="Verdana (Body)"/>
                <a:cs typeface="Calibri" panose="020F0502020204030204" pitchFamily="34" charset="0"/>
              </a:rPr>
              <a:t> stundu skaits - 94h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lv-LV" b="0" i="0" u="none" strike="noStrike" baseline="0" dirty="0">
              <a:latin typeface="Verdana (Body)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dirty="0">
                <a:latin typeface="Verdana (Body)"/>
                <a:cs typeface="Calibri" panose="020F0502020204030204" pitchFamily="34" charset="0"/>
              </a:rPr>
              <a:t>Par VAM kursa īstenošanu un izglītojamo mācību sniegumu vērtēšanu atbildīgs Jaunsardzes centrs</a:t>
            </a:r>
          </a:p>
          <a:p>
            <a:endParaRPr lang="lv-LV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C9B8DB-24AC-4B02-98E3-A4A22FDE4F0F}"/>
              </a:ext>
            </a:extLst>
          </p:cNvPr>
          <p:cNvSpPr txBox="1"/>
          <p:nvPr/>
        </p:nvSpPr>
        <p:spPr>
          <a:xfrm>
            <a:off x="3595627" y="442315"/>
            <a:ext cx="8468266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25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150" b="1" kern="0" dirty="0">
                <a:solidFill>
                  <a:schemeClr val="bg1"/>
                </a:solidFill>
                <a:cs typeface="Calibri" panose="020F0502020204030204" pitchFamily="34" charset="0"/>
              </a:rPr>
              <a:t>VAM </a:t>
            </a:r>
            <a:r>
              <a:rPr lang="en-US" sz="2150" b="1" kern="0" dirty="0" err="1">
                <a:solidFill>
                  <a:schemeClr val="bg1"/>
                </a:solidFill>
                <a:cs typeface="Calibri" panose="020F0502020204030204" pitchFamily="34" charset="0"/>
              </a:rPr>
              <a:t>kursa</a:t>
            </a:r>
            <a:r>
              <a:rPr lang="en-US" sz="2150" b="1" kern="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2150" b="1" kern="0" dirty="0" err="1">
                <a:solidFill>
                  <a:schemeClr val="bg1"/>
                </a:solidFill>
                <a:cs typeface="Calibri" panose="020F0502020204030204" pitchFamily="34" charset="0"/>
              </a:rPr>
              <a:t>programma</a:t>
            </a:r>
            <a:endParaRPr lang="lv-LV" sz="2150" b="1" kern="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1C04463B-A716-4E2F-88C8-E1758BA1E0DA}"/>
              </a:ext>
            </a:extLst>
          </p:cNvPr>
          <p:cNvSpPr/>
          <p:nvPr/>
        </p:nvSpPr>
        <p:spPr>
          <a:xfrm>
            <a:off x="2873059" y="379551"/>
            <a:ext cx="974072" cy="548723"/>
          </a:xfrm>
          <a:prstGeom prst="homePlate">
            <a:avLst/>
          </a:prstGeom>
          <a:solidFill>
            <a:srgbClr val="46315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1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A5F58F-025B-425C-B524-FD1B97B41E45}"/>
              </a:ext>
            </a:extLst>
          </p:cNvPr>
          <p:cNvSpPr txBox="1"/>
          <p:nvPr/>
        </p:nvSpPr>
        <p:spPr>
          <a:xfrm>
            <a:off x="6096000" y="2259545"/>
            <a:ext cx="59000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b="0" i="0" u="none" strike="noStrike" baseline="0" dirty="0">
              <a:latin typeface="+mj-lt"/>
            </a:endParaRPr>
          </a:p>
          <a:p>
            <a:endParaRPr lang="lv-LV" dirty="0">
              <a:solidFill>
                <a:sysClr val="windowText" lastClr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84499D-5A16-4172-9639-0560DB820DA5}"/>
              </a:ext>
            </a:extLst>
          </p:cNvPr>
          <p:cNvSpPr txBox="1"/>
          <p:nvPr/>
        </p:nvSpPr>
        <p:spPr>
          <a:xfrm>
            <a:off x="3518115" y="1697716"/>
            <a:ext cx="481825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5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5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P</a:t>
            </a:r>
            <a:r>
              <a:rPr lang="lv-LV" sz="2150" b="1" dirty="0">
                <a:solidFill>
                  <a:srgbClr val="002060"/>
                </a:solidFill>
                <a:cs typeface="Arial" panose="020B0604020202020204" pitchFamily="34" charset="0"/>
              </a:rPr>
              <a:t>ROGRAMMA</a:t>
            </a:r>
            <a:endParaRPr lang="lv-LV" sz="2150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408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F579BE60-9107-4508-BFAB-7F0EFA9EC6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18115" y="268690"/>
            <a:ext cx="8623291" cy="5487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41029F-0644-4021-BD59-8264BB94EBF5}"/>
              </a:ext>
            </a:extLst>
          </p:cNvPr>
          <p:cNvSpPr txBox="1"/>
          <p:nvPr/>
        </p:nvSpPr>
        <p:spPr>
          <a:xfrm>
            <a:off x="715208" y="1714392"/>
            <a:ext cx="5111738" cy="1283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043" indent="-342900" defTabSz="912571" fontAlgn="auto">
              <a:lnSpc>
                <a:spcPct val="110000"/>
              </a:lnSpc>
              <a:spcBef>
                <a:spcPts val="998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lv-LV" dirty="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Sagatavot </a:t>
            </a:r>
            <a:r>
              <a:rPr lang="lv-LV" b="1" dirty="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aktīvus</a:t>
            </a:r>
            <a:r>
              <a:rPr lang="lv-LV" dirty="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lv-LV" b="1" dirty="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rīcībspējīgus</a:t>
            </a:r>
            <a:r>
              <a:rPr lang="lv-LV" dirty="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sabiedrības locekļus, kuri spēj aizstāvēt sevi, līdzcilvēkus un valsti</a:t>
            </a:r>
          </a:p>
          <a:p>
            <a:endParaRPr lang="lv-LV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689144-7CA7-4783-BECC-6E7E926B6693}"/>
              </a:ext>
            </a:extLst>
          </p:cNvPr>
          <p:cNvSpPr txBox="1"/>
          <p:nvPr/>
        </p:nvSpPr>
        <p:spPr>
          <a:xfrm>
            <a:off x="5971079" y="1700723"/>
            <a:ext cx="6125646" cy="5384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143" indent="-228143" defTabSz="912571" fontAlgn="auto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lv-LV" dirty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rPr>
              <a:t>attīstīt uz pilsoniskām vērtībām un pilsonisko apziņu balstītu </a:t>
            </a:r>
            <a:r>
              <a:rPr lang="lv-LV" b="1" dirty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rPr>
              <a:t>Latvijai piederīgu personību</a:t>
            </a:r>
            <a:endParaRPr lang="lv-LV" b="1" dirty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  <a:p>
            <a:pPr marL="228143" indent="-228143" defTabSz="912571" fontAlgn="auto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lv-LV" dirty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  <a:p>
            <a:pPr marL="228143" indent="-228143" defTabSz="912571" fontAlgn="auto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lv-LV" dirty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rPr>
              <a:t>attīstīt un veidot izpratni par </a:t>
            </a:r>
            <a:r>
              <a:rPr lang="lv-LV" b="1" dirty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rPr>
              <a:t>valsts aizsardzības prasmēm</a:t>
            </a:r>
          </a:p>
          <a:p>
            <a:pPr marL="228143" indent="-228143" defTabSz="912571" fontAlgn="auto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lv-LV" dirty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  <a:p>
            <a:pPr marL="228143" indent="-228143" defTabSz="912571" fontAlgn="auto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lv-LV" dirty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rPr>
              <a:t>patstāvīgi pilnveidot savu </a:t>
            </a:r>
            <a:r>
              <a:rPr lang="lv-LV" b="1" dirty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rPr>
              <a:t>fizisko sagatavotību </a:t>
            </a:r>
            <a:r>
              <a:rPr lang="lv-LV" dirty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rPr>
              <a:t>(t.sk.</a:t>
            </a:r>
            <a:r>
              <a:rPr lang="en-US" dirty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rPr>
              <a:t>,</a:t>
            </a:r>
            <a:r>
              <a:rPr lang="lv-LV" dirty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rPr>
              <a:t> veicot specifiskus militāros vingrinājumus)</a:t>
            </a:r>
          </a:p>
          <a:p>
            <a:pPr marL="228143" indent="-228143" defTabSz="912571" fontAlgn="auto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lv-LV" dirty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  <a:p>
            <a:pPr marL="228143" indent="-228143" defTabSz="912571" fontAlgn="auto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lv-LV" dirty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rPr>
              <a:t>pilnveidot zināšanas un prasmes, kas dod iespēju izglītības turpināšanai un </a:t>
            </a:r>
            <a:r>
              <a:rPr lang="lv-LV" b="1" dirty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rPr>
              <a:t>karjeras veidošanai valsts aizsardzībā</a:t>
            </a:r>
            <a:endParaRPr lang="en-US" b="1" dirty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  <a:p>
            <a:pPr defTabSz="912571" fontAlgn="auto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defRPr/>
            </a:pPr>
            <a:endParaRPr lang="lv-LV" b="1" dirty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  <a:p>
            <a:pPr marL="228143" indent="-228143" defTabSz="912571" fontAlgn="auto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lv-LV" b="1" dirty="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veicināt interesi par</a:t>
            </a:r>
            <a:r>
              <a:rPr lang="lv-LV" dirty="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dienestu Nacionālajos bruņotajos spēkos, </a:t>
            </a:r>
            <a:r>
              <a:rPr lang="lv-LV" b="1" dirty="0">
                <a:solidFill>
                  <a:sysClr val="windowText" lastClr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militāro specialitāšu daudzveidību</a:t>
            </a:r>
            <a:endParaRPr lang="lv-LV" b="1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  <a:p>
            <a:endParaRPr lang="lv-LV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00ED8A-3F19-4A7A-9FAD-ADBEFFE74C16}"/>
              </a:ext>
            </a:extLst>
          </p:cNvPr>
          <p:cNvSpPr txBox="1"/>
          <p:nvPr/>
        </p:nvSpPr>
        <p:spPr>
          <a:xfrm>
            <a:off x="5148173" y="394220"/>
            <a:ext cx="6993233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25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150" b="1" kern="0" dirty="0">
                <a:solidFill>
                  <a:schemeClr val="bg1"/>
                </a:solidFill>
                <a:latin typeface="+mn-lt"/>
              </a:rPr>
              <a:t>VAM</a:t>
            </a:r>
            <a:r>
              <a:rPr lang="en-US" sz="2150" b="1" kern="0" dirty="0">
                <a:solidFill>
                  <a:schemeClr val="bg1"/>
                </a:solidFill>
                <a:latin typeface="+mn-lt"/>
              </a:rPr>
              <a:t> </a:t>
            </a:r>
            <a:r>
              <a:rPr lang="lv-LV" sz="2150" b="1" kern="0" dirty="0">
                <a:solidFill>
                  <a:schemeClr val="bg1"/>
                </a:solidFill>
                <a:latin typeface="+mn-lt"/>
              </a:rPr>
              <a:t>kursa mērķis un uzdevumi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28B093-1DC1-42E5-A915-40547EF90023}"/>
              </a:ext>
            </a:extLst>
          </p:cNvPr>
          <p:cNvSpPr txBox="1"/>
          <p:nvPr/>
        </p:nvSpPr>
        <p:spPr>
          <a:xfrm>
            <a:off x="2456548" y="1167507"/>
            <a:ext cx="1666883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5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15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MĒRĶIS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77593D0D-B77B-4789-886C-C6999038D612}"/>
              </a:ext>
            </a:extLst>
          </p:cNvPr>
          <p:cNvSpPr/>
          <p:nvPr/>
        </p:nvSpPr>
        <p:spPr>
          <a:xfrm>
            <a:off x="3513739" y="268690"/>
            <a:ext cx="1018130" cy="548723"/>
          </a:xfrm>
          <a:prstGeom prst="homePlate">
            <a:avLst/>
          </a:prstGeom>
          <a:solidFill>
            <a:srgbClr val="46315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1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47463D-F19C-405F-8D91-20B18C767D06}"/>
              </a:ext>
            </a:extLst>
          </p:cNvPr>
          <p:cNvSpPr/>
          <p:nvPr/>
        </p:nvSpPr>
        <p:spPr>
          <a:xfrm>
            <a:off x="8269162" y="1167508"/>
            <a:ext cx="1863011" cy="4231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5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15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UZDEVUMI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5DCF76-6CE8-49B0-BFE9-0369A0E528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463" y="3055223"/>
            <a:ext cx="3869054" cy="258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24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07D228B5-AC2C-4E46-B403-E91CB6061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18115" y="420918"/>
            <a:ext cx="8623291" cy="5487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81027D-CDD1-48CE-8BF3-68B4F2662C0F}"/>
              </a:ext>
            </a:extLst>
          </p:cNvPr>
          <p:cNvSpPr txBox="1"/>
          <p:nvPr/>
        </p:nvSpPr>
        <p:spPr>
          <a:xfrm>
            <a:off x="841972" y="2146341"/>
            <a:ext cx="5030628" cy="202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043" indent="-342900" defTabSz="912571" fontAlgn="auto">
              <a:lnSpc>
                <a:spcPct val="110000"/>
              </a:lnSpc>
              <a:spcBef>
                <a:spcPts val="998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lv-LV" dirty="0">
                <a:solidFill>
                  <a:sysClr val="windowText" lastClr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Vispārējās un profesionālās vidējās izglītības programmās </a:t>
            </a:r>
          </a:p>
          <a:p>
            <a:pPr marL="571043" indent="-342900" defTabSz="912571" fontAlgn="auto">
              <a:lnSpc>
                <a:spcPct val="110000"/>
              </a:lnSpc>
              <a:spcBef>
                <a:spcPts val="998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lv-LV" b="0" i="0" dirty="0">
                <a:solidFill>
                  <a:srgbClr val="414142"/>
                </a:solidFill>
                <a:effectLst/>
              </a:rPr>
              <a:t>Kultūras ministrijas padotībā esošo profesionālās izglītības iestāžu programmās notiek pēc individuāla plāna</a:t>
            </a:r>
            <a:endParaRPr lang="lv-LV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CA01CA-878F-4365-A659-51EA739929BB}"/>
              </a:ext>
            </a:extLst>
          </p:cNvPr>
          <p:cNvSpPr/>
          <p:nvPr/>
        </p:nvSpPr>
        <p:spPr>
          <a:xfrm>
            <a:off x="8868079" y="1375731"/>
            <a:ext cx="184731" cy="691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2571" fontAlgn="auto">
              <a:spcBef>
                <a:spcPts val="0"/>
              </a:spcBef>
              <a:spcAft>
                <a:spcPts val="0"/>
              </a:spcAft>
              <a:defRPr/>
            </a:pPr>
            <a:endParaRPr lang="lv-LV" sz="3194" b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745E80-5C1E-4939-A935-FF6F96A47D40}"/>
              </a:ext>
            </a:extLst>
          </p:cNvPr>
          <p:cNvSpPr txBox="1"/>
          <p:nvPr/>
        </p:nvSpPr>
        <p:spPr>
          <a:xfrm>
            <a:off x="6726652" y="500737"/>
            <a:ext cx="534106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25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50" b="1" kern="0" dirty="0">
                <a:solidFill>
                  <a:schemeClr val="bg1"/>
                </a:solidFill>
                <a:latin typeface="+mn-lt"/>
              </a:rPr>
              <a:t>VAM </a:t>
            </a:r>
            <a:r>
              <a:rPr lang="lv-LV" sz="2150" b="1" kern="0" dirty="0">
                <a:solidFill>
                  <a:schemeClr val="bg1"/>
                </a:solidFill>
                <a:latin typeface="+mn-lt"/>
              </a:rPr>
              <a:t>kursa apguve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E8E409C5-8E74-4D61-9E0C-C40B837F67E8}"/>
              </a:ext>
            </a:extLst>
          </p:cNvPr>
          <p:cNvSpPr/>
          <p:nvPr/>
        </p:nvSpPr>
        <p:spPr>
          <a:xfrm>
            <a:off x="3518115" y="420917"/>
            <a:ext cx="1018130" cy="548723"/>
          </a:xfrm>
          <a:prstGeom prst="homePlate">
            <a:avLst/>
          </a:prstGeom>
          <a:solidFill>
            <a:srgbClr val="46315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1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5A9F0E-1ECA-4F70-AC83-3AABDF13B13F}"/>
              </a:ext>
            </a:extLst>
          </p:cNvPr>
          <p:cNvSpPr txBox="1"/>
          <p:nvPr/>
        </p:nvSpPr>
        <p:spPr>
          <a:xfrm>
            <a:off x="6726652" y="2144733"/>
            <a:ext cx="5341061" cy="1106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043" indent="-342900" defTabSz="912571" fontAlgn="auto">
              <a:lnSpc>
                <a:spcPct val="110000"/>
              </a:lnSpc>
              <a:spcBef>
                <a:spcPts val="998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lv-LV" dirty="0">
                <a:solidFill>
                  <a:srgbClr val="414142"/>
                </a:solidFill>
              </a:rPr>
              <a:t>S</a:t>
            </a:r>
            <a:r>
              <a:rPr lang="lv-LV" b="0" i="0" dirty="0">
                <a:solidFill>
                  <a:srgbClr val="414142"/>
                </a:solidFill>
                <a:effectLst/>
              </a:rPr>
              <a:t>tarptautiskajās skolās, ieslodzījuma viet</a:t>
            </a:r>
            <a:r>
              <a:rPr lang="lv-LV" dirty="0">
                <a:solidFill>
                  <a:srgbClr val="414142"/>
                </a:solidFill>
              </a:rPr>
              <a:t>ās</a:t>
            </a:r>
            <a:endParaRPr lang="en-US" dirty="0">
              <a:solidFill>
                <a:srgbClr val="414142"/>
              </a:solidFill>
            </a:endParaRPr>
          </a:p>
          <a:p>
            <a:pPr marL="571043" indent="-342900" defTabSz="912571" fontAlgn="auto">
              <a:lnSpc>
                <a:spcPct val="110000"/>
              </a:lnSpc>
              <a:spcBef>
                <a:spcPts val="998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dirty="0">
              <a:solidFill>
                <a:sysClr val="windowText" lastClr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57145C-7BD8-4931-A46E-D69127EF4313}"/>
              </a:ext>
            </a:extLst>
          </p:cNvPr>
          <p:cNvSpPr txBox="1"/>
          <p:nvPr/>
        </p:nvSpPr>
        <p:spPr>
          <a:xfrm>
            <a:off x="864924" y="1524343"/>
            <a:ext cx="5111736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5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15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TIEK ĪSTENOTS KLĀTIENĒ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ED2D1E-D3C9-4031-BF58-E864D7300C50}"/>
              </a:ext>
            </a:extLst>
          </p:cNvPr>
          <p:cNvSpPr txBox="1"/>
          <p:nvPr/>
        </p:nvSpPr>
        <p:spPr>
          <a:xfrm>
            <a:off x="6255896" y="1510747"/>
            <a:ext cx="5117661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5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15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NETIEK ĪSTENOTS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D6369A-BF89-4FF0-B6DF-962711A44D82}"/>
              </a:ext>
            </a:extLst>
          </p:cNvPr>
          <p:cNvSpPr txBox="1"/>
          <p:nvPr/>
        </p:nvSpPr>
        <p:spPr>
          <a:xfrm>
            <a:off x="5872600" y="3117666"/>
            <a:ext cx="5341061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57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15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TIKS ĪSTENOTS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C03CAF-3402-42AF-9DE0-7CCD60CC756A}"/>
              </a:ext>
            </a:extLst>
          </p:cNvPr>
          <p:cNvSpPr txBox="1"/>
          <p:nvPr/>
        </p:nvSpPr>
        <p:spPr>
          <a:xfrm>
            <a:off x="6726652" y="3746497"/>
            <a:ext cx="5155427" cy="978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043" indent="-342900" defTabSz="912571" fontAlgn="auto">
              <a:lnSpc>
                <a:spcPct val="110000"/>
              </a:lnSpc>
              <a:spcBef>
                <a:spcPts val="998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lv-LV" dirty="0">
                <a:solidFill>
                  <a:srgbClr val="00B050"/>
                </a:solidFill>
              </a:rPr>
              <a:t>N</a:t>
            </a:r>
            <a:r>
              <a:rPr lang="lv-LV" b="0" i="0" dirty="0">
                <a:solidFill>
                  <a:srgbClr val="00B050"/>
                </a:solidFill>
                <a:effectLst/>
              </a:rPr>
              <a:t>eklātienes un tālmācības izglītības programmās jauktā formā - attālināti un klātienē (01.09.2026.)</a:t>
            </a:r>
            <a:endParaRPr lang="en-US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099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Verdana 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2849</TotalTime>
  <Words>1425</Words>
  <Application>Microsoft Office PowerPoint</Application>
  <PresentationFormat>Widescreen</PresentationFormat>
  <Paragraphs>338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Verdana</vt:lpstr>
      <vt:lpstr>Verdana </vt:lpstr>
      <vt:lpstr>Verdana (Body)</vt:lpstr>
      <vt:lpstr>Wingdings</vt:lpstr>
      <vt:lpstr>Office Theme</vt:lpstr>
      <vt:lpstr>Valsts aizsardzības mācības kursa aktualitātes  2026./2027. m.g.</vt:lpstr>
      <vt:lpstr>Sanāksmes mērķis</vt:lpstr>
      <vt:lpstr>Dienas kārtība</vt:lpstr>
      <vt:lpstr>PowerPoint Presentation</vt:lpstr>
      <vt:lpstr>Prezentācijas saturs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Inga Freidenfelde</dc:creator>
  <cp:lastModifiedBy>Daiga Dzintara</cp:lastModifiedBy>
  <cp:revision>176</cp:revision>
  <cp:lastPrinted>2026-04-21T11:00:20Z</cp:lastPrinted>
  <dcterms:created xsi:type="dcterms:W3CDTF">2025-04-16T07:04:53Z</dcterms:created>
  <dcterms:modified xsi:type="dcterms:W3CDTF">2026-05-13T12:25:33Z</dcterms:modified>
</cp:coreProperties>
</file>