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95" r:id="rId2"/>
    <p:sldId id="351" r:id="rId3"/>
    <p:sldId id="352" r:id="rId4"/>
    <p:sldId id="336" r:id="rId5"/>
    <p:sldId id="338" r:id="rId6"/>
    <p:sldId id="359" r:id="rId7"/>
    <p:sldId id="587" r:id="rId8"/>
    <p:sldId id="589" r:id="rId9"/>
    <p:sldId id="340" r:id="rId10"/>
    <p:sldId id="353" r:id="rId11"/>
    <p:sldId id="354" r:id="rId12"/>
    <p:sldId id="355" r:id="rId13"/>
    <p:sldId id="356" r:id="rId14"/>
    <p:sldId id="357" r:id="rId15"/>
    <p:sldId id="341" r:id="rId16"/>
    <p:sldId id="590" r:id="rId17"/>
    <p:sldId id="342" r:id="rId18"/>
    <p:sldId id="343" r:id="rId19"/>
    <p:sldId id="348" r:id="rId2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a Freidenfelde" initials="IF" lastIdx="3" clrIdx="0">
    <p:extLst>
      <p:ext uri="{19B8F6BF-5375-455C-9EA6-DF929625EA0E}">
        <p15:presenceInfo xmlns:p15="http://schemas.microsoft.com/office/powerpoint/2012/main" userId="S-1-5-21-1118642444-1860245818-327269334-1330" providerId="AD"/>
      </p:ext>
    </p:extLst>
  </p:cmAuthor>
  <p:cmAuthor id="2" name="Daiga Dzintara" initials="DD" lastIdx="5" clrIdx="1">
    <p:extLst>
      <p:ext uri="{19B8F6BF-5375-455C-9EA6-DF929625EA0E}">
        <p15:presenceInfo xmlns:p15="http://schemas.microsoft.com/office/powerpoint/2012/main" userId="S-1-5-21-1118642444-1860245818-327269334-3487" providerId="AD"/>
      </p:ext>
    </p:extLst>
  </p:cmAuthor>
  <p:cmAuthor id="3" name="Tatjana Prūse" initials="TP" lastIdx="1" clrIdx="2">
    <p:extLst>
      <p:ext uri="{19B8F6BF-5375-455C-9EA6-DF929625EA0E}">
        <p15:presenceInfo xmlns:p15="http://schemas.microsoft.com/office/powerpoint/2012/main" userId="S-1-5-21-1118642444-1860245818-327269334-4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8DA67A"/>
    <a:srgbClr val="CC3300"/>
    <a:srgbClr val="800080"/>
    <a:srgbClr val="990000"/>
    <a:srgbClr val="372740"/>
    <a:srgbClr val="AF93BF"/>
    <a:srgbClr val="DACDE1"/>
    <a:srgbClr val="414B1E"/>
    <a:srgbClr val="8FA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306" autoAdjust="0"/>
  </p:normalViewPr>
  <p:slideViewPr>
    <p:cSldViewPr snapToGrid="0">
      <p:cViewPr varScale="1">
        <p:scale>
          <a:sx n="94" d="100"/>
          <a:sy n="94" d="100"/>
        </p:scale>
        <p:origin x="1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8"/>
    </p:cViewPr>
  </p:sorterViewPr>
  <p:notesViewPr>
    <p:cSldViewPr snapToGrid="0">
      <p:cViewPr varScale="1">
        <p:scale>
          <a:sx n="120" d="100"/>
          <a:sy n="120" d="100"/>
        </p:scale>
        <p:origin x="410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A47FC-F652-4691-8B52-9822CB348387}" type="datetimeFigureOut">
              <a:rPr lang="lv-LV" smtClean="0"/>
              <a:t>11.02.2026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66FEB6-84A0-49E2-9A3E-7B5F03A2F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A6959-46B8-4AB9-A2D0-FCE0DF7176C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17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5A2CD4-7156-46F8-92EB-2E4D6C7577F5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2764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578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429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2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3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A6959-46B8-4AB9-A2D0-FCE0DF7176C7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0214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18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A6959-46B8-4AB9-A2D0-FCE0DF7176C7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6235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A6959-46B8-4AB9-A2D0-FCE0DF7176C7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5514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A6959-46B8-4AB9-A2D0-FCE0DF7176C7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4500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5A2CD4-7156-46F8-92EB-2E4D6C7577F5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11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5A2CD4-7156-46F8-92EB-2E4D6C7577F5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2623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A6959-46B8-4AB9-A2D0-FCE0DF7176C7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19562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34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36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797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A6959-46B8-4AB9-A2D0-FCE0DF7176C7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34911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A6959-46B8-4AB9-A2D0-FCE0DF7176C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82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1E2C-717E-4C46-B7BF-63F4C62A9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FF614-6948-4D5C-ADBB-E40940F9E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285B2-76B7-4B8E-BAA9-5E6B3E441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7F53-63EF-4B4B-B346-FCD5C9A15771}" type="datetime1">
              <a:rPr lang="lv-LV" smtClean="0"/>
              <a:t>11.02.2026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7CFB8-78F3-4617-BDC2-C23793D8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EC82F-8363-4F20-94E4-B98E8263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1667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6DE7-3F44-4D9B-AE7B-D7113546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3C0B0-9F09-49B4-8C3A-A4A2471F2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F3881-2D05-4CA6-B884-B36503ED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63F2B-2B54-49EA-BB96-17F73AB29809}" type="datetime1">
              <a:rPr lang="lv-LV" smtClean="0"/>
              <a:t>11.02.2026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29965-1CD9-4051-900B-4E54528E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DAE4-F9A6-4C30-AD76-DE03F5D0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421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68ECE-6A83-4CB4-8D97-ABE2245A9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9B1AED-AD54-4B4F-B70C-275B94757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0AE54-91A7-4B1C-8E85-0153FF6C1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E5D2-73B4-41B1-A9BB-136E4408C8AF}" type="datetime1">
              <a:rPr lang="lv-LV" smtClean="0"/>
              <a:t>11.02.2026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7374A-77BE-43CC-B1B8-7173A41BB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A13EA-3354-4993-A3E5-8E4DDE42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3160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B535-9AB5-4B4C-BE0D-6483B25A9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05E3-BD8A-40FB-9D6A-45512E173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DBE08-D5A2-4646-AF84-81B8061D9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C468F-1560-47C4-9970-CD35528BBC46}" type="datetime1">
              <a:rPr lang="lv-LV" smtClean="0"/>
              <a:t>11.02.2026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032A1-265F-4CA5-A403-9AD8FD9C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61B6-19D2-4737-A7D8-7B8955CC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948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6D51B-5BEE-4942-A7A0-4CFD892E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5BF7B-1FBD-4F33-8577-8988CB3AA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6C10F-B6AA-42C9-9A1F-8BC8E0E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1DB4-4C71-42D5-9200-3EA096AE337F}" type="datetime1">
              <a:rPr lang="lv-LV" smtClean="0"/>
              <a:t>11.02.2026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41E11-C23A-450D-977E-B21648B0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A0B1D-2C27-434A-B653-A253E187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2775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9446-0FCD-4060-BE2D-FA296C10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FA55-55D3-4499-B936-7534ABE4A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EBBB4-BB70-41BF-BA3A-2BD261A6A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BCA4A-EC7D-457E-AA9C-E53BB8E8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B4B61-E415-43B8-8AE3-A1993AFD81E6}" type="datetime1">
              <a:rPr lang="lv-LV" smtClean="0"/>
              <a:t>11.02.2026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F7A93-EC62-4DA5-8346-B7A119E8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F6799-1600-44D0-85F5-EB85F217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8342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68840-D638-432A-98C3-6BDC6A48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3872F-E4F1-4B40-B978-CE0A9DA0B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734C3-0BF5-4EA6-B7CB-2AD6B65AC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2D598B-F7EA-4A30-8FB7-812673266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5EFE5-1D64-437B-80DA-02CBA736F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44FCB3-3904-4CC4-8990-CA71A077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ACDE2-29FC-4557-90DA-08B3BB50C3C8}" type="datetime1">
              <a:rPr lang="lv-LV" smtClean="0"/>
              <a:t>11.02.2026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56772-BBD5-4806-8BA7-EAD39061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7E43C-1CA0-4D66-A686-8B4E64C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76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25DD9-DBB2-4FA1-A185-9A3A732F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74A88-7E43-4534-BC40-9DD4A9191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D2E-6E06-4816-9C62-96E3DE268ED8}" type="datetime1">
              <a:rPr lang="lv-LV" smtClean="0"/>
              <a:t>11.02.2026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40882-AB2B-4B54-B442-6CF51BA8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315D8-7D9C-4ECC-8DA1-DF0A7D16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11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20E6A-B1C4-4979-BC77-4391A1BF4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A4B88-3E5B-4DC8-A43C-5207C2712CB2}" type="datetime1">
              <a:rPr lang="lv-LV" smtClean="0"/>
              <a:t>11.02.2026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A9C3D0-D342-4A1B-A5ED-7C88E6ACF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FD4A5-B317-441E-91F6-60025779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7088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3EC7-78E4-402B-864E-E193FEB9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EA0FD-3538-4F3C-BBB6-D283376D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5A4978-3F6E-4576-867D-84C1E6517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623F6-F946-4B9D-ACFA-52910D322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E7551-ED5A-4356-BF7C-7266B0BAB9C1}" type="datetime1">
              <a:rPr lang="lv-LV" smtClean="0"/>
              <a:t>11.02.2026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9885C-10EC-4D9E-9945-12F732E5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43D78-C109-40CA-8F9B-114D8E94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552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4E38-CEEC-4EB2-9893-E38A5061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0981E-E4D1-4236-B0E1-C36D2F20FA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8C011-B348-42C1-B532-3AED33B31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5983C-7E3C-4553-B529-62CD0FD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0150-969E-4835-9611-65EA9D87B8D2}" type="datetime1">
              <a:rPr lang="lv-LV" smtClean="0"/>
              <a:t>11.02.2026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1D731-B721-45E1-9BCF-FB1C53EA8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B955-FDF3-4EFE-9A0D-3D60717A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875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471D47-545B-4EEA-94EB-3639B9BD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081E8-0F44-40C8-8469-FDC0CA0BD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8DCD-7424-44B2-B7F9-956E9FB08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2D52A-9FD6-4306-8A59-62E1DBE06E04}" type="datetime1">
              <a:rPr lang="lv-LV" smtClean="0"/>
              <a:t>11.02.2026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B66F-7C66-479A-A86D-E8B5EDDF3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0B37-8549-42D5-AA7C-ADE8A9FD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E5537-DF12-40F6-9E35-6CD122D460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602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c.gov.lv/lv" TargetMode="External"/><Relationship Id="rId3" Type="http://schemas.openxmlformats.org/officeDocument/2006/relationships/image" Target="../media/image9.png"/><Relationship Id="rId7" Type="http://schemas.openxmlformats.org/officeDocument/2006/relationships/hyperlink" Target="mailto:vam@jc.gov.l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ej.uz/4fdf" TargetMode="External"/><Relationship Id="rId5" Type="http://schemas.openxmlformats.org/officeDocument/2006/relationships/image" Target="../media/image4.svg"/><Relationship Id="rId10" Type="http://schemas.openxmlformats.org/officeDocument/2006/relationships/image" Target="../media/image40.jp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4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BBCE-6ECA-4259-A8F5-EFCFD6EBC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5636"/>
            <a:ext cx="9144000" cy="95035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3200" b="1" dirty="0">
                <a:latin typeface="Verdena"/>
                <a:cs typeface="Times New Roman" panose="02020603050405020304" pitchFamily="18" charset="0"/>
              </a:rPr>
              <a:t>V</a:t>
            </a:r>
            <a:r>
              <a:rPr lang="lv-LV" sz="3200" b="1" dirty="0">
                <a:latin typeface="Verdena"/>
                <a:cs typeface="Times New Roman" panose="02020603050405020304" pitchFamily="18" charset="0"/>
              </a:rPr>
              <a:t>alsts aizsardzības mācība</a:t>
            </a:r>
            <a:r>
              <a:rPr lang="en-US" sz="3200" b="1" dirty="0">
                <a:latin typeface="Verdena"/>
                <a:cs typeface="Times New Roman" panose="02020603050405020304" pitchFamily="18" charset="0"/>
              </a:rPr>
              <a:t>s </a:t>
            </a:r>
            <a:r>
              <a:rPr lang="lv-LV" sz="3200" b="1" dirty="0">
                <a:latin typeface="Verdena"/>
                <a:cs typeface="Times New Roman" panose="02020603050405020304" pitchFamily="18" charset="0"/>
              </a:rPr>
              <a:t>nometnes</a:t>
            </a:r>
            <a:r>
              <a:rPr lang="en-US" sz="3200" b="1" dirty="0">
                <a:latin typeface="Verdena"/>
                <a:cs typeface="Times New Roman" panose="02020603050405020304" pitchFamily="18" charset="0"/>
              </a:rPr>
              <a:t> </a:t>
            </a:r>
            <a:br>
              <a:rPr lang="lv-LV" sz="3200" b="1" dirty="0">
                <a:latin typeface="Verdena"/>
                <a:cs typeface="Times New Roman" panose="02020603050405020304" pitchFamily="18" charset="0"/>
              </a:rPr>
            </a:br>
            <a:r>
              <a:rPr lang="en-US" sz="3200" b="1" dirty="0">
                <a:latin typeface="Verdena"/>
                <a:cs typeface="Times New Roman" panose="02020603050405020304" pitchFamily="18" charset="0"/>
              </a:rPr>
              <a:t>2026</a:t>
            </a:r>
            <a:endParaRPr lang="lv-LV" sz="3200" b="1" dirty="0">
              <a:latin typeface="Verdena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E0DE8-5F4A-41E2-8C54-A6AD09BE4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9475"/>
            <a:ext cx="9144000" cy="752229"/>
          </a:xfrm>
          <a:noFill/>
        </p:spPr>
        <p:txBody>
          <a:bodyPr>
            <a:normAutofit/>
          </a:bodyPr>
          <a:lstStyle/>
          <a:p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</a:rPr>
              <a:t>pulkvedis Valts Āboliņš, </a:t>
            </a:r>
            <a:br>
              <a:rPr lang="lv-LV" sz="1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lv-LV" sz="1600" dirty="0">
                <a:latin typeface="Verdana" panose="020B0604030504040204" pitchFamily="34" charset="0"/>
                <a:ea typeface="Verdana" panose="020B0604030504040204" pitchFamily="34" charset="0"/>
              </a:rPr>
              <a:t>Jaunsardzes centra direktors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E44A748-B8CF-48DD-863E-049550B5CF8A}"/>
              </a:ext>
            </a:extLst>
          </p:cNvPr>
          <p:cNvSpPr txBox="1">
            <a:spLocks/>
          </p:cNvSpPr>
          <p:nvPr/>
        </p:nvSpPr>
        <p:spPr>
          <a:xfrm>
            <a:off x="1524000" y="6038995"/>
            <a:ext cx="9144000" cy="349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400" dirty="0">
                <a:latin typeface="Verda "/>
              </a:rPr>
              <a:t>2026. gada 29. janvāris, Rīga</a:t>
            </a:r>
          </a:p>
        </p:txBody>
      </p:sp>
    </p:spTree>
    <p:extLst>
      <p:ext uri="{BB962C8B-B14F-4D97-AF65-F5344CB8AC3E}">
        <p14:creationId xmlns:p14="http://schemas.microsoft.com/office/powerpoint/2010/main" val="271327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7006762" y="353340"/>
            <a:ext cx="51346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nometnes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AFCB3-0306-4EEC-AD50-CB0A0F0EBA93}"/>
              </a:ext>
            </a:extLst>
          </p:cNvPr>
          <p:cNvSpPr txBox="1"/>
          <p:nvPr/>
        </p:nvSpPr>
        <p:spPr>
          <a:xfrm>
            <a:off x="5613016" y="1948922"/>
            <a:ext cx="63734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000" b="1" dirty="0"/>
              <a:t>BEZPILOTA GAISA KUĢU NOMETNES</a:t>
            </a:r>
          </a:p>
          <a:p>
            <a:endParaRPr lang="lv-LV" sz="2000" b="1" dirty="0"/>
          </a:p>
          <a:p>
            <a:r>
              <a:rPr lang="lv-LV" sz="2000" b="1" dirty="0"/>
              <a:t>27.06. – 06.07</a:t>
            </a:r>
            <a:r>
              <a:rPr lang="lv-LV" sz="2000" dirty="0"/>
              <a:t>. Daugavpils novads</a:t>
            </a:r>
          </a:p>
          <a:p>
            <a:r>
              <a:rPr lang="lv-LV" sz="2000" b="1" dirty="0"/>
              <a:t>11.08. – 20.08. </a:t>
            </a:r>
            <a:r>
              <a:rPr lang="lv-LV" sz="2000" dirty="0"/>
              <a:t>Kuldīgas novads</a:t>
            </a:r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lv-LV" sz="2000" dirty="0"/>
              <a:t>praktiskas drona vadības prasmes</a:t>
            </a:r>
            <a:r>
              <a:rPr lang="en-US" sz="2000" dirty="0"/>
              <a:t>;</a:t>
            </a:r>
            <a:r>
              <a:rPr lang="lv-LV" sz="2000" dirty="0"/>
              <a:t> </a:t>
            </a:r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lv-LV" sz="2000" dirty="0"/>
              <a:t>drošības izpratne</a:t>
            </a:r>
            <a:r>
              <a:rPr lang="en-US" sz="2000" dirty="0"/>
              <a:t>;</a:t>
            </a:r>
            <a:endParaRPr lang="lv-LV" sz="2000" dirty="0"/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lv-LV" sz="2000" dirty="0"/>
              <a:t>tehniskā domāšana</a:t>
            </a:r>
            <a:r>
              <a:rPr lang="en-US" sz="2000" dirty="0"/>
              <a:t>;</a:t>
            </a:r>
            <a:r>
              <a:rPr lang="lv-LV" sz="2000" dirty="0"/>
              <a:t> </a:t>
            </a:r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lv-LV" sz="2000" dirty="0"/>
              <a:t>spēja patstāvīgi plānot un veikt profesionālas bezpilota operācijas</a:t>
            </a:r>
            <a:r>
              <a:rPr lang="en-US" sz="2000" dirty="0"/>
              <a:t>.</a:t>
            </a:r>
            <a:endParaRPr lang="lv-LV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F68AE-0B5B-46C6-B6FB-6AC6DBA4E1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8" b="21029"/>
          <a:stretch/>
        </p:blipFill>
        <p:spPr>
          <a:xfrm>
            <a:off x="960958" y="1888435"/>
            <a:ext cx="4167458" cy="329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47F42B-C5C2-4A8E-8259-24109CDAE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620" y="2022183"/>
            <a:ext cx="804742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87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7006762" y="353340"/>
            <a:ext cx="51346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nometnes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AFCB3-0306-4EEC-AD50-CB0A0F0EBA93}"/>
              </a:ext>
            </a:extLst>
          </p:cNvPr>
          <p:cNvSpPr txBox="1"/>
          <p:nvPr/>
        </p:nvSpPr>
        <p:spPr>
          <a:xfrm>
            <a:off x="4837470" y="1508150"/>
            <a:ext cx="6727509" cy="4574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        PAMATA MILITĀRĀS PRASMES</a:t>
            </a:r>
          </a:p>
          <a:p>
            <a:pPr algn="ctr"/>
            <a:endParaRPr lang="lv-LV" sz="2000" dirty="0">
              <a:effectLst/>
              <a:ea typeface="Times New Roman" panose="02020603050405020304" pitchFamily="18" charset="0"/>
            </a:endParaRPr>
          </a:p>
          <a:p>
            <a:r>
              <a:rPr lang="lv-LV" sz="2000" b="1" kern="800" dirty="0">
                <a:solidFill>
                  <a:srgbClr val="000000"/>
                </a:solidFill>
                <a:ea typeface="Calibri" panose="020F0502020204030204" pitchFamily="34" charset="0"/>
              </a:rPr>
              <a:t>28.06. – 07.07. </a:t>
            </a:r>
            <a:r>
              <a:rPr lang="lv-LV" sz="2000" kern="800" dirty="0">
                <a:solidFill>
                  <a:srgbClr val="000000"/>
                </a:solidFill>
                <a:ea typeface="Calibri" panose="020F0502020204030204" pitchFamily="34" charset="0"/>
              </a:rPr>
              <a:t>Skrunda</a:t>
            </a:r>
            <a:endParaRPr lang="lv-LV" sz="2000" dirty="0">
              <a:ea typeface="Times New Roman" panose="02020603050405020304" pitchFamily="18" charset="0"/>
            </a:endParaRPr>
          </a:p>
          <a:p>
            <a:r>
              <a:rPr lang="lv-LV" sz="2000" b="1" kern="800" dirty="0">
                <a:solidFill>
                  <a:srgbClr val="000000"/>
                </a:solidFill>
                <a:ea typeface="Calibri" panose="020F0502020204030204" pitchFamily="34" charset="0"/>
              </a:rPr>
              <a:t>04.07. – 22.07. </a:t>
            </a:r>
            <a:r>
              <a:rPr lang="lv-LV" sz="2000" kern="800" dirty="0">
                <a:solidFill>
                  <a:srgbClr val="000000"/>
                </a:solidFill>
                <a:ea typeface="Calibri" panose="020F0502020204030204" pitchFamily="34" charset="0"/>
              </a:rPr>
              <a:t>Mārupes novads</a:t>
            </a:r>
            <a:endParaRPr lang="lv-LV" sz="2000" dirty="0">
              <a:ea typeface="Times New Roman" panose="02020603050405020304" pitchFamily="18" charset="0"/>
            </a:endParaRPr>
          </a:p>
          <a:p>
            <a:r>
              <a:rPr lang="lv-LV" sz="2000" b="1" kern="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09.07. – 18.07. </a:t>
            </a:r>
            <a:r>
              <a:rPr lang="lv-LV" sz="2000" kern="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Daugavpils novads</a:t>
            </a:r>
          </a:p>
          <a:p>
            <a:r>
              <a:rPr lang="lv-LV" sz="2000" b="1" kern="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22.07. – 31.07. </a:t>
            </a:r>
            <a:r>
              <a:rPr lang="lv-LV" sz="2000" kern="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Alūksne</a:t>
            </a: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praktiskas izdzīvošanas un orientēšanās prasmes;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pirmās palīdzības iemaņas; 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disciplīna;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komandas darbs;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kritiskā domāšana; 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praktiskā šaušana (mazkalibrs);</a:t>
            </a:r>
          </a:p>
          <a:p>
            <a:pPr marL="342900" lvl="0" indent="-342900" algn="just">
              <a:buFont typeface="Times New Roman" panose="02020603050405020304" pitchFamily="18" charset="0"/>
              <a:buChar char="‒"/>
              <a:tabLst>
                <a:tab pos="457200" algn="l"/>
              </a:tabLst>
            </a:pPr>
            <a:r>
              <a:rPr lang="lv-LV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l</a:t>
            </a:r>
            <a:r>
              <a:rPr lang="lv-LV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</a:t>
            </a:r>
            <a:r>
              <a:rPr lang="lv-LV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uka kaujas iemaņas.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032DE-326D-4250-859A-08AA7EB3C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0" y="2186609"/>
            <a:ext cx="377815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85E85-AFC3-4514-965E-1E5CF394E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392" y="1347251"/>
            <a:ext cx="48772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5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7006762" y="353340"/>
            <a:ext cx="51346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nometnes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AFCB3-0306-4EEC-AD50-CB0A0F0EBA93}"/>
              </a:ext>
            </a:extLst>
          </p:cNvPr>
          <p:cNvSpPr txBox="1"/>
          <p:nvPr/>
        </p:nvSpPr>
        <p:spPr>
          <a:xfrm>
            <a:off x="5091400" y="2172191"/>
            <a:ext cx="6718852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lv-LV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PIRMĀS PALĪDZĪBAS NOMETNE</a:t>
            </a:r>
          </a:p>
          <a:p>
            <a:pPr algn="just"/>
            <a:endParaRPr lang="lv-LV" sz="15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lv-LV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06.07. – 15.07. </a:t>
            </a: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Liepāja</a:t>
            </a:r>
          </a:p>
          <a:p>
            <a:pPr marL="285750" indent="-285750" algn="just">
              <a:buFontTx/>
              <a:buChar char="‒"/>
            </a:pP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spēja glābt dzīvības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Tx/>
              <a:buChar char="‒"/>
            </a:pP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rīkoties krīzes situācijās un</a:t>
            </a:r>
            <a:r>
              <a:rPr lang="lv-LV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kļūt par uzticamu komandas biedru</a:t>
            </a:r>
            <a:r>
              <a: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lv-LV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‒"/>
            </a:pP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spēj palīdzēt gan sev, gan citiem</a:t>
            </a:r>
            <a:r>
              <a:rPr lang="lv-LV" sz="20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‒"/>
            </a:pPr>
            <a:r>
              <a:rPr lang="lv-LV" sz="2000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rošība uz ūdens.</a:t>
            </a:r>
          </a:p>
          <a:p>
            <a:pPr marL="285750" indent="-285750" algn="just">
              <a:buFontTx/>
              <a:buChar char="‒"/>
            </a:pPr>
            <a:endParaRPr lang="lv-LV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kumimoji="0" lang="lv-LV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</a:t>
            </a:r>
            <a:r>
              <a:rPr lang="lv-LV" sz="2000" dirty="0">
                <a:ea typeface="Calibri" panose="020F0502020204030204" pitchFamily="34" charset="0"/>
                <a:cs typeface="Times New Roman" panose="02020603050405020304" pitchFamily="18" charset="0"/>
              </a:rPr>
              <a:t> - saņem PP 15h apliecību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67B3B-7CD7-46E8-88CF-04F8C7BCB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7" y="2101644"/>
            <a:ext cx="377815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27B6A-2B72-47D4-8E01-2E43A7A80E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2095" y="2013154"/>
            <a:ext cx="627942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6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7006762" y="353340"/>
            <a:ext cx="51346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nometnes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AFCB3-0306-4EEC-AD50-CB0A0F0EBA93}"/>
              </a:ext>
            </a:extLst>
          </p:cNvPr>
          <p:cNvSpPr txBox="1"/>
          <p:nvPr/>
        </p:nvSpPr>
        <p:spPr>
          <a:xfrm>
            <a:off x="4747709" y="2128468"/>
            <a:ext cx="73074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0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SPECIĀLO SPĒKU NOMETNE</a:t>
            </a:r>
          </a:p>
          <a:p>
            <a:pPr algn="ctr"/>
            <a:endParaRPr lang="lv-LV" sz="2000" b="1" kern="12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indent="228600"/>
            <a:r>
              <a:rPr lang="lv-LV" sz="20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10.07. – 19.07.</a:t>
            </a:r>
            <a:endParaRPr lang="lv-LV" sz="20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pirmās palīdzības prasmes un spēja rīkoties ārkārtas situācijās;</a:t>
            </a:r>
          </a:p>
          <a:p>
            <a:pPr marL="342900" lvl="0" indent="-342900">
              <a:buFont typeface="Symbol" panose="05050102010706020507" pitchFamily="18" charset="2"/>
              <a:buChar char=""/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pārliecība, orientēšanās dabā un baiļu pārvarēšana;</a:t>
            </a:r>
          </a:p>
          <a:p>
            <a:pPr marL="342900" lvl="0" indent="-342900">
              <a:buFont typeface="Symbol" panose="05050102010706020507" pitchFamily="18" charset="2"/>
              <a:buChar char=""/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sadarbība, disciplīna un atbildība;</a:t>
            </a:r>
          </a:p>
          <a:p>
            <a:pPr marL="342900" lvl="0" indent="-342900">
              <a:buFont typeface="Symbol" panose="05050102010706020507" pitchFamily="18" charset="2"/>
              <a:buChar char=""/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izdzīvošanas prasmes un komandas darbs dabā;</a:t>
            </a:r>
          </a:p>
          <a:p>
            <a:pPr marL="342900" lvl="0" indent="-342900">
              <a:buFont typeface="Symbol" panose="05050102010706020507" pitchFamily="18" charset="2"/>
              <a:buChar char=""/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mūsdienu tehnoloģijas, fiziski izaicinājumi un domāšanas attīstība.</a:t>
            </a:r>
          </a:p>
          <a:p>
            <a:pPr marL="342900" lvl="0" indent="-342900">
              <a:buFont typeface="Symbol" panose="05050102010706020507" pitchFamily="18" charset="2"/>
              <a:buChar char=""/>
            </a:pPr>
            <a:endParaRPr lang="lv-LV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lvl="0"/>
            <a:r>
              <a:rPr kumimoji="0" lang="lv-LV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</a:t>
            </a:r>
            <a:r>
              <a:rPr lang="lv-LV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– laba fiziskā sagatavotība </a:t>
            </a:r>
            <a:endParaRPr kumimoji="0" lang="lv-LV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CFFCD-4D59-48C4-8915-544E3192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34" y="2517040"/>
            <a:ext cx="378092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A6340-AD81-4612-9324-0A3CB8199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079" y="1575046"/>
            <a:ext cx="707197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3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7006762" y="353340"/>
            <a:ext cx="51346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nometnes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AFCB3-0306-4EEC-AD50-CB0A0F0EBA93}"/>
              </a:ext>
            </a:extLst>
          </p:cNvPr>
          <p:cNvSpPr txBox="1"/>
          <p:nvPr/>
        </p:nvSpPr>
        <p:spPr>
          <a:xfrm>
            <a:off x="5173585" y="1801402"/>
            <a:ext cx="6693950" cy="429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20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MILITĀRĀ TRANSPORTA “PATRIA”NOMETNE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20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11.08. – 20.08. Valmiera, Valmieras tehnikums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izpratne par militārā transporta uzbūvi</a:t>
            </a:r>
            <a:r>
              <a:rPr lang="en-US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izpratne par uzturēšanu</a:t>
            </a:r>
            <a:r>
              <a:rPr lang="en-US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tehniskās domāšanas prasmes</a:t>
            </a:r>
            <a:r>
              <a:rPr lang="en-US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spēja strādāt komandā un pieņemt atbildīgus lēmumus</a:t>
            </a:r>
            <a:r>
              <a:rPr lang="en-US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disciplīna</a:t>
            </a:r>
            <a:r>
              <a:rPr lang="en-US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lv-LV" sz="2000" kern="12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lv-LV" sz="20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zpratne</a:t>
            </a:r>
            <a:r>
              <a:rPr lang="lv-LV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par ražošanas procesu;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lv-LV" sz="2000" kern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pašpārliecinātība</a:t>
            </a:r>
            <a:r>
              <a:rPr lang="lv-LV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lv-LV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‒"/>
              <a:tabLst/>
              <a:defRPr/>
            </a:pPr>
            <a:endParaRPr kumimoji="0" lang="lv-LV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ruņutransportieri &quot;Patria 6x6&quot; testi Latvijas uzņēmuma &quot;Defence Partnership Latvia&quot; ražotnē Valmierā (ilustratīvs attēls)">
            <a:extLst>
              <a:ext uri="{FF2B5EF4-FFF2-40B4-BE49-F238E27FC236}">
                <a16:creationId xmlns:a16="http://schemas.microsoft.com/office/drawing/2014/main" id="{0374AE42-405F-4CD8-99E3-4F2510486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2" y="2498861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585ED-8A55-4857-909E-564940DB0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8452" y="1266373"/>
            <a:ext cx="910735" cy="41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396B25E-9C18-492D-8F96-870DCF00E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542284"/>
            <a:ext cx="8623291" cy="54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417E1-7E27-427A-ABA8-5DE3396529C2}"/>
              </a:ext>
            </a:extLst>
          </p:cNvPr>
          <p:cNvSpPr txBox="1"/>
          <p:nvPr/>
        </p:nvSpPr>
        <p:spPr>
          <a:xfrm>
            <a:off x="6265363" y="585811"/>
            <a:ext cx="579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5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400" b="1" kern="0" dirty="0">
                <a:solidFill>
                  <a:prstClr val="white"/>
                </a:solidFill>
                <a:latin typeface="+mn-lt"/>
              </a:rPr>
              <a:t>Izmaksas un nodrošinājums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DD13FF0-B73F-4908-896D-0268C0EAB149}"/>
              </a:ext>
            </a:extLst>
          </p:cNvPr>
          <p:cNvSpPr/>
          <p:nvPr/>
        </p:nvSpPr>
        <p:spPr>
          <a:xfrm>
            <a:off x="3518115" y="542283"/>
            <a:ext cx="1018130" cy="548723"/>
          </a:xfrm>
          <a:prstGeom prst="homePlate">
            <a:avLst>
              <a:gd name="adj" fmla="val 50000"/>
            </a:avLst>
          </a:prstGeom>
          <a:solidFill>
            <a:srgbClr val="D288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6AC9F-6263-46E4-A4E9-E040AAA0D2C6}"/>
              </a:ext>
            </a:extLst>
          </p:cNvPr>
          <p:cNvSpPr txBox="1"/>
          <p:nvPr/>
        </p:nvSpPr>
        <p:spPr>
          <a:xfrm>
            <a:off x="4914900" y="1579098"/>
            <a:ext cx="71489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/>
              <a:t>Dalība VAM nometnēs vecākiem nerada nekādas papildu izmaksas.</a:t>
            </a:r>
          </a:p>
          <a:p>
            <a:endParaRPr lang="lv-LV" sz="2000" dirty="0"/>
          </a:p>
          <a:p>
            <a:r>
              <a:rPr lang="lv-LV" sz="2000" dirty="0"/>
              <a:t>Saskaņā ar Valsts aizsardzības mācības un Jaunsardzes likumu nometnes kā mācību procesa daļu organizē un nodrošina Jaunsardzes centrs.</a:t>
            </a:r>
          </a:p>
          <a:p>
            <a:endParaRPr lang="lv-LV" sz="2000" dirty="0"/>
          </a:p>
          <a:p>
            <a:r>
              <a:rPr lang="lv-LV" sz="2000" b="1" dirty="0"/>
              <a:t>Tiek nodrošināts:</a:t>
            </a:r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transports uz</a:t>
            </a:r>
            <a:r>
              <a:rPr lang="en-US" sz="2000" dirty="0"/>
              <a:t> </a:t>
            </a:r>
            <a:r>
              <a:rPr lang="lv-LV" sz="2000" dirty="0"/>
              <a:t>nometni un atpakaļ</a:t>
            </a:r>
            <a:r>
              <a:rPr lang="en-US" sz="2000" dirty="0"/>
              <a:t>;</a:t>
            </a:r>
            <a:endParaRPr lang="lv-LV" sz="2000" dirty="0"/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izmitināšana</a:t>
            </a:r>
            <a:r>
              <a:rPr lang="en-US" sz="2000" dirty="0"/>
              <a:t>;</a:t>
            </a:r>
            <a:endParaRPr lang="lv-LV" sz="2000" dirty="0"/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ēdināšana</a:t>
            </a:r>
            <a:r>
              <a:rPr lang="en-US" sz="2000" dirty="0"/>
              <a:t>;</a:t>
            </a:r>
            <a:endParaRPr lang="lv-LV" sz="2000" dirty="0"/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medicīniskais nodrošinājums</a:t>
            </a:r>
            <a:r>
              <a:rPr lang="en-US" sz="2000" dirty="0"/>
              <a:t>;</a:t>
            </a:r>
            <a:endParaRPr lang="lv-LV" sz="2000" dirty="0"/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ekipējums un inventārs.</a:t>
            </a:r>
          </a:p>
          <a:p>
            <a:endParaRPr lang="lv-LV" sz="2000" dirty="0"/>
          </a:p>
          <a:p>
            <a:r>
              <a:rPr kumimoji="0" lang="lv-LV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 </a:t>
            </a:r>
            <a:r>
              <a:rPr lang="lv-LV" sz="2000" b="1" i="1" dirty="0"/>
              <a:t> </a:t>
            </a:r>
            <a:r>
              <a:rPr lang="en-US" sz="2000" b="1" i="1" dirty="0"/>
              <a:t>Jaunietim jāņem līdzi</a:t>
            </a:r>
            <a:r>
              <a:rPr lang="lv-LV" sz="2000" dirty="0"/>
              <a:t>– brīvā laika apģērb</a:t>
            </a:r>
            <a:r>
              <a:rPr lang="en-US" sz="2000" dirty="0"/>
              <a:t>s</a:t>
            </a:r>
            <a:r>
              <a:rPr lang="lv-LV" sz="2000" dirty="0"/>
              <a:t>, </a:t>
            </a:r>
            <a:r>
              <a:rPr lang="en-US" sz="2000" dirty="0"/>
              <a:t>apavi, </a:t>
            </a:r>
            <a:r>
              <a:rPr lang="lv-LV" sz="2000" dirty="0"/>
              <a:t>higiēnas preces.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D3C2E1-F797-4D43-8D85-8E305F359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77" y="1827106"/>
            <a:ext cx="409686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4396B25E-9C18-492D-8F96-870DCF00E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8709" y="224391"/>
            <a:ext cx="8623291" cy="54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417E1-7E27-427A-ABA8-5DE3396529C2}"/>
              </a:ext>
            </a:extLst>
          </p:cNvPr>
          <p:cNvSpPr txBox="1"/>
          <p:nvPr/>
        </p:nvSpPr>
        <p:spPr>
          <a:xfrm>
            <a:off x="6265363" y="311449"/>
            <a:ext cx="579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25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Pieteikšanās kritēriji</a:t>
            </a:r>
            <a:r>
              <a:rPr kumimoji="0" lang="lv-LV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un kārtība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DDD13FF0-B73F-4908-896D-0268C0EAB149}"/>
              </a:ext>
            </a:extLst>
          </p:cNvPr>
          <p:cNvSpPr/>
          <p:nvPr/>
        </p:nvSpPr>
        <p:spPr>
          <a:xfrm>
            <a:off x="3568709" y="224391"/>
            <a:ext cx="1018130" cy="548723"/>
          </a:xfrm>
          <a:prstGeom prst="homePlate">
            <a:avLst>
              <a:gd name="adj" fmla="val 50000"/>
            </a:avLst>
          </a:prstGeom>
          <a:solidFill>
            <a:srgbClr val="D288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Arial" panose="020B0604020202020204" pitchFamily="34" charset="0"/>
              </a:rPr>
              <a:t>6</a:t>
            </a:r>
            <a:endParaRPr kumimoji="0" lang="lv-LV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6AC9F-6263-46E4-A4E9-E040AAA0D2C6}"/>
              </a:ext>
            </a:extLst>
          </p:cNvPr>
          <p:cNvSpPr txBox="1"/>
          <p:nvPr/>
        </p:nvSpPr>
        <p:spPr>
          <a:xfrm>
            <a:off x="4367894" y="1466662"/>
            <a:ext cx="769592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/>
              <a:t>Dalības pamatnosacījumi</a:t>
            </a:r>
            <a:r>
              <a:rPr lang="en-US" sz="2000" b="1" dirty="0"/>
              <a:t>:</a:t>
            </a:r>
            <a:endParaRPr lang="lv-LV" sz="2000" b="1" dirty="0"/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en-US" sz="2000" dirty="0"/>
              <a:t>VAM </a:t>
            </a:r>
            <a:r>
              <a:rPr lang="lv-LV" sz="2000" dirty="0"/>
              <a:t>saņemts sekmīgs vērtējums (AP vai DA);</a:t>
            </a:r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lv-LV" sz="2000" dirty="0"/>
              <a:t>jaunieša vecums – ne mazāk kā 16 gadi;</a:t>
            </a:r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en-US" sz="2000" dirty="0"/>
              <a:t>veidlapa Nr. </a:t>
            </a:r>
            <a:r>
              <a:rPr lang="lv-LV" sz="2000" dirty="0"/>
              <a:t>27</a:t>
            </a:r>
            <a:r>
              <a:rPr lang="en-US" sz="2000" dirty="0"/>
              <a:t>/u</a:t>
            </a:r>
            <a:r>
              <a:rPr lang="lv-LV" sz="2000" dirty="0"/>
              <a:t> izziņa – </a:t>
            </a:r>
            <a:r>
              <a:rPr lang="en-US" sz="2000" dirty="0"/>
              <a:t>ģ</a:t>
            </a:r>
            <a:r>
              <a:rPr lang="lv-LV" sz="2000" dirty="0"/>
              <a:t>imenes ārsta </a:t>
            </a:r>
            <a:r>
              <a:rPr lang="en-US" sz="2000" dirty="0"/>
              <a:t>atļauja</a:t>
            </a:r>
            <a:r>
              <a:rPr lang="lv-LV" sz="2000" dirty="0"/>
              <a:t>;</a:t>
            </a:r>
          </a:p>
          <a:p>
            <a:pPr marL="285750" indent="-285750">
              <a:buFont typeface="Verdana" panose="020B0604030504040204" pitchFamily="34" charset="0"/>
              <a:buChar char="‒"/>
            </a:pPr>
            <a:r>
              <a:rPr lang="lv-LV" sz="2000" dirty="0"/>
              <a:t>jaunsargu instruktora izvērtējums: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2000" dirty="0"/>
              <a:t>instruktors </a:t>
            </a:r>
            <a:r>
              <a:rPr lang="lv-LV" sz="2000" dirty="0">
                <a:solidFill>
                  <a:srgbClr val="8DA67A"/>
                </a:solidFill>
              </a:rPr>
              <a:t>iesaka dalībai</a:t>
            </a:r>
            <a:r>
              <a:rPr lang="lv-LV" sz="2000" dirty="0"/>
              <a:t>, vai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lv-LV" sz="2000" dirty="0"/>
              <a:t>instruktors </a:t>
            </a:r>
            <a:r>
              <a:rPr lang="lv-LV" sz="2000" dirty="0">
                <a:solidFill>
                  <a:srgbClr val="993300"/>
                </a:solidFill>
              </a:rPr>
              <a:t>neiesaka dalībai.</a:t>
            </a:r>
          </a:p>
          <a:p>
            <a:endParaRPr lang="lv-LV" sz="2000" b="1" dirty="0"/>
          </a:p>
          <a:p>
            <a:r>
              <a:rPr lang="lv-LV" sz="2000" b="1" dirty="0"/>
              <a:t>Papildu prasības Speciālo spēku nometnei</a:t>
            </a:r>
            <a:r>
              <a:rPr lang="en-US" sz="2000" b="1" dirty="0"/>
              <a:t>:</a:t>
            </a:r>
            <a:r>
              <a:rPr lang="lv-LV" sz="2000" b="1" dirty="0"/>
              <a:t> </a:t>
            </a:r>
          </a:p>
          <a:p>
            <a:r>
              <a:rPr lang="en-US" sz="2000" dirty="0"/>
              <a:t>L</a:t>
            </a:r>
            <a:r>
              <a:rPr lang="lv-LV" sz="2000" dirty="0"/>
              <a:t>aba fiziskā sagatavotība. </a:t>
            </a:r>
          </a:p>
          <a:p>
            <a:r>
              <a:rPr lang="lv-LV" sz="2000" dirty="0"/>
              <a:t>Pašnovērtējuma </a:t>
            </a:r>
            <a:r>
              <a:rPr lang="lv-LV" sz="2000"/>
              <a:t>orientējošie rādītāji - jaunietis </a:t>
            </a:r>
            <a:r>
              <a:rPr lang="lv-LV" sz="2000" dirty="0"/>
              <a:t>spēj: </a:t>
            </a:r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atspiesties vismaz 30 reizes;</a:t>
            </a:r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pietupties 50 reizes;</a:t>
            </a:r>
          </a:p>
          <a:p>
            <a:pPr marL="342900" indent="-342900">
              <a:buFont typeface="Verdana" panose="020B0604030504040204" pitchFamily="34" charset="0"/>
              <a:buChar char="‒"/>
            </a:pPr>
            <a:r>
              <a:rPr lang="lv-LV" sz="2000" dirty="0"/>
              <a:t>noskriet 2 km;</a:t>
            </a:r>
          </a:p>
          <a:p>
            <a:endParaRPr lang="lv-LV" sz="2000" dirty="0"/>
          </a:p>
          <a:p>
            <a:r>
              <a:rPr kumimoji="0" lang="lv-LV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 </a:t>
            </a:r>
            <a:r>
              <a:rPr lang="lv-LV" sz="2000" dirty="0"/>
              <a:t>Psiholoģiskās atbilstības tests (maijā).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07F71-2200-4C74-A08B-17CCDA194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77" y="1813296"/>
            <a:ext cx="3870000" cy="25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5561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CA9A729-A551-453F-A456-12EB86B33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433796"/>
            <a:ext cx="8623291" cy="548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5667E-ECFB-402E-83B6-BAEB3DB5D91C}"/>
              </a:ext>
            </a:extLst>
          </p:cNvPr>
          <p:cNvSpPr txBox="1"/>
          <p:nvPr/>
        </p:nvSpPr>
        <p:spPr>
          <a:xfrm>
            <a:off x="5083686" y="481958"/>
            <a:ext cx="705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5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400" b="1" kern="0" dirty="0">
                <a:solidFill>
                  <a:prstClr val="white"/>
                </a:solidFill>
              </a:rPr>
              <a:t>Pieteikšanās kritēriji un kārtība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D28F51A-ADDD-44EF-94C9-4A4BCDD1A5CB}"/>
              </a:ext>
            </a:extLst>
          </p:cNvPr>
          <p:cNvSpPr/>
          <p:nvPr/>
        </p:nvSpPr>
        <p:spPr>
          <a:xfrm>
            <a:off x="3518115" y="433795"/>
            <a:ext cx="1018130" cy="548723"/>
          </a:xfrm>
          <a:prstGeom prst="homePlate">
            <a:avLst>
              <a:gd name="adj" fmla="val 50000"/>
            </a:avLst>
          </a:prstGeom>
          <a:solidFill>
            <a:srgbClr val="D288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9DF5A-0B98-4088-9A84-420ADBB1A7EB}"/>
              </a:ext>
            </a:extLst>
          </p:cNvPr>
          <p:cNvSpPr txBox="1"/>
          <p:nvPr/>
        </p:nvSpPr>
        <p:spPr>
          <a:xfrm>
            <a:off x="4100051" y="943623"/>
            <a:ext cx="809194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1" dirty="0"/>
              <a:t>Pieteikšanās termiņš</a:t>
            </a:r>
          </a:p>
          <a:p>
            <a:r>
              <a:rPr lang="lv-LV" b="1" i="1" dirty="0"/>
              <a:t>No 2026. gada 1. februāra līdz 30. aprīlim</a:t>
            </a:r>
            <a:endParaRPr lang="en-US" b="1" i="1" dirty="0"/>
          </a:p>
          <a:p>
            <a:endParaRPr lang="lv-LV" i="1" dirty="0"/>
          </a:p>
          <a:p>
            <a:r>
              <a:rPr kumimoji="0" lang="lv-LV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 </a:t>
            </a:r>
            <a:r>
              <a:rPr lang="lv-LV" sz="2000" dirty="0"/>
              <a:t>Jo ātrāk iesniegts pieteikums, jo lielāka iespēja piedalīties nometnē</a:t>
            </a:r>
          </a:p>
          <a:p>
            <a:r>
              <a:rPr lang="lv-LV" dirty="0"/>
              <a:t>❗ Pieteikšanās notiek: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lv-LV" dirty="0"/>
              <a:t>elektroniski (pieteikšanās anketa) vai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lv-LV" dirty="0"/>
              <a:t>pie jaunsargu instruktora VAM nodarbību laikā</a:t>
            </a:r>
          </a:p>
          <a:p>
            <a:endParaRPr lang="lv-LV" b="1" dirty="0"/>
          </a:p>
          <a:p>
            <a:r>
              <a:rPr lang="lv-LV" b="1" dirty="0"/>
              <a:t>Pieteikšanās anketā norāda:</a:t>
            </a:r>
            <a:br>
              <a:rPr lang="lv-LV" dirty="0"/>
            </a:br>
            <a:r>
              <a:rPr lang="lv-LV" dirty="0"/>
              <a:t>– jaunieša pamatdatus</a:t>
            </a:r>
            <a:r>
              <a:rPr lang="en-US" dirty="0"/>
              <a:t>;</a:t>
            </a:r>
            <a:br>
              <a:rPr lang="lv-LV" dirty="0"/>
            </a:br>
            <a:r>
              <a:rPr lang="lv-LV" dirty="0"/>
              <a:t>– </a:t>
            </a:r>
            <a:r>
              <a:rPr lang="en-US" dirty="0"/>
              <a:t>jaunsargu </a:t>
            </a:r>
            <a:r>
              <a:rPr lang="lv-LV" dirty="0"/>
              <a:t>instruktoru</a:t>
            </a:r>
            <a:r>
              <a:rPr lang="en-US" dirty="0"/>
              <a:t>;</a:t>
            </a:r>
            <a:br>
              <a:rPr lang="lv-LV" dirty="0"/>
            </a:br>
            <a:r>
              <a:rPr lang="lv-LV" dirty="0"/>
              <a:t>– izvēlēto</a:t>
            </a:r>
            <a:r>
              <a:rPr lang="en-US" dirty="0"/>
              <a:t> </a:t>
            </a:r>
            <a:r>
              <a:rPr lang="lv-LV" dirty="0"/>
              <a:t>(-ās) nometni</a:t>
            </a:r>
            <a:r>
              <a:rPr lang="en-US" dirty="0"/>
              <a:t> </a:t>
            </a:r>
            <a:r>
              <a:rPr lang="lv-LV" dirty="0"/>
              <a:t>(-es), norādot prioritāti un alternatīvas. </a:t>
            </a:r>
          </a:p>
          <a:p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 "/>
              <a:ea typeface="ＭＳ Ｐゴシック" charset="0"/>
              <a:cs typeface="Arial" charset="0"/>
            </a:endParaRPr>
          </a:p>
          <a:p>
            <a:r>
              <a:rPr kumimoji="0" lang="lv-LV" sz="18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 </a:t>
            </a:r>
            <a:r>
              <a:rPr lang="lv-LV" dirty="0"/>
              <a:t>Jaunietis var pieteikties vairākām nometnēm.</a:t>
            </a:r>
          </a:p>
          <a:p>
            <a:endParaRPr lang="lv-LV" dirty="0"/>
          </a:p>
          <a:p>
            <a:r>
              <a:rPr lang="lv-LV" b="1" dirty="0"/>
              <a:t>Informācija par uzņemšanu tiks nosūtīta līdz 2026.</a:t>
            </a:r>
            <a:r>
              <a:rPr lang="en-US" b="1" dirty="0"/>
              <a:t> </a:t>
            </a:r>
            <a:r>
              <a:rPr lang="lv-LV" b="1" dirty="0"/>
              <a:t>gada 5.</a:t>
            </a:r>
            <a:r>
              <a:rPr lang="en-US" b="1" dirty="0"/>
              <a:t> </a:t>
            </a:r>
            <a:r>
              <a:rPr lang="lv-LV" b="1" dirty="0"/>
              <a:t>maijam</a:t>
            </a:r>
            <a:r>
              <a:rPr lang="en-US" b="1" dirty="0"/>
              <a:t>. </a:t>
            </a:r>
            <a:r>
              <a:rPr lang="lv-LV" dirty="0"/>
              <a:t>Pēc</a:t>
            </a:r>
            <a:r>
              <a:rPr lang="en-US" dirty="0"/>
              <a:t> tam </a:t>
            </a:r>
            <a:r>
              <a:rPr lang="lv-LV" dirty="0"/>
              <a:t>– līguma</a:t>
            </a:r>
            <a:r>
              <a:rPr lang="en-US" dirty="0"/>
              <a:t> slēgšana</a:t>
            </a:r>
            <a:r>
              <a:rPr lang="lv-LV" dirty="0"/>
              <a:t> par dalību nometnē</a:t>
            </a:r>
            <a:r>
              <a:rPr lang="en-US" dirty="0"/>
              <a:t>.</a:t>
            </a:r>
            <a:endParaRPr lang="lv-LV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2FB8B-F592-4EB5-B641-70D4B6E51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8" y="2145681"/>
            <a:ext cx="3877392" cy="256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6446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97A59943-59D1-431A-A386-9CD03440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0366" y="177941"/>
            <a:ext cx="8623291" cy="548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63C978-621C-4890-BC39-E4D004CA075B}"/>
              </a:ext>
            </a:extLst>
          </p:cNvPr>
          <p:cNvSpPr txBox="1"/>
          <p:nvPr/>
        </p:nvSpPr>
        <p:spPr>
          <a:xfrm>
            <a:off x="5075937" y="221471"/>
            <a:ext cx="705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5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400" b="1" kern="0" dirty="0">
                <a:solidFill>
                  <a:prstClr val="white"/>
                </a:solidFill>
              </a:rPr>
              <a:t>Noslēgumā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21BC83B-1C9C-4023-A00B-AB890C89F3E2}"/>
              </a:ext>
            </a:extLst>
          </p:cNvPr>
          <p:cNvSpPr/>
          <p:nvPr/>
        </p:nvSpPr>
        <p:spPr>
          <a:xfrm>
            <a:off x="3510366" y="177941"/>
            <a:ext cx="1018130" cy="548723"/>
          </a:xfrm>
          <a:prstGeom prst="homePlate">
            <a:avLst>
              <a:gd name="adj" fmla="val 50000"/>
            </a:avLst>
          </a:prstGeom>
          <a:solidFill>
            <a:srgbClr val="D2883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EA90E2-B476-4A54-89DC-55E67B09C1ED}"/>
              </a:ext>
            </a:extLst>
          </p:cNvPr>
          <p:cNvSpPr txBox="1"/>
          <p:nvPr/>
        </p:nvSpPr>
        <p:spPr>
          <a:xfrm>
            <a:off x="304800" y="1214771"/>
            <a:ext cx="118288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>
                <a:latin typeface="+mj-lt"/>
              </a:rPr>
              <a:t>VAM nometnes ir brīvprātīga, Jaunsardzes centra organizēta un nodrošināta iespēja jaunietim:</a:t>
            </a:r>
          </a:p>
          <a:p>
            <a:endParaRPr lang="lv-LV" sz="2000" b="1" dirty="0">
              <a:latin typeface="+mj-lt"/>
            </a:endParaRPr>
          </a:p>
          <a:p>
            <a:r>
              <a:rPr lang="lv-LV" sz="2000" dirty="0">
                <a:latin typeface="+mj-lt"/>
              </a:rPr>
              <a:t>	– attīstīt sevi</a:t>
            </a:r>
            <a:r>
              <a:rPr lang="en-US" sz="2000" dirty="0">
                <a:latin typeface="+mj-lt"/>
              </a:rPr>
              <a:t>;</a:t>
            </a:r>
            <a:br>
              <a:rPr lang="lv-LV" sz="2000" dirty="0">
                <a:latin typeface="+mj-lt"/>
              </a:rPr>
            </a:br>
            <a:r>
              <a:rPr lang="lv-LV" sz="2000" dirty="0">
                <a:latin typeface="+mj-lt"/>
              </a:rPr>
              <a:t>	– iegūt praktiskas dzīves prasmes</a:t>
            </a:r>
            <a:r>
              <a:rPr lang="en-US" sz="2000" dirty="0">
                <a:latin typeface="+mj-lt"/>
              </a:rPr>
              <a:t>;</a:t>
            </a:r>
            <a:br>
              <a:rPr lang="lv-LV" sz="2000" dirty="0">
                <a:latin typeface="+mj-lt"/>
              </a:rPr>
            </a:br>
            <a:r>
              <a:rPr lang="lv-LV" sz="2000" dirty="0">
                <a:latin typeface="+mj-lt"/>
              </a:rPr>
              <a:t>	– kļūt patstāvīgākam un atbildīgākam</a:t>
            </a:r>
            <a:r>
              <a:rPr lang="en-US" sz="2000" dirty="0">
                <a:latin typeface="+mj-lt"/>
              </a:rPr>
              <a:t>;</a:t>
            </a:r>
            <a:br>
              <a:rPr lang="lv-LV" sz="2000" dirty="0">
                <a:latin typeface="+mj-lt"/>
              </a:rPr>
            </a:br>
            <a:r>
              <a:rPr lang="lv-LV" sz="2000" dirty="0">
                <a:latin typeface="+mj-lt"/>
              </a:rPr>
              <a:t>	– stiprināt pārliecību par saviem spēkiem.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3A0E1-33B2-43C1-BB66-324190343BE6}"/>
              </a:ext>
            </a:extLst>
          </p:cNvPr>
          <p:cNvSpPr txBox="1"/>
          <p:nvPr/>
        </p:nvSpPr>
        <p:spPr>
          <a:xfrm>
            <a:off x="1399922" y="6106334"/>
            <a:ext cx="8469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/>
              <a:t>Ieguldījums jaunieša nākotnē sākas ar informētu izvēli</a:t>
            </a:r>
            <a:r>
              <a:rPr lang="en-US" sz="2000" b="1" dirty="0"/>
              <a:t>!</a:t>
            </a:r>
            <a:endParaRPr lang="lv-LV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B2E23-5015-4F1B-8E43-4EEBBBDE52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>
          <a:xfrm>
            <a:off x="2508797" y="3523040"/>
            <a:ext cx="6096000" cy="2524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67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5893F06-DCEC-461A-8606-F2D65772A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EF4992-23DA-4F80-B7E5-C20791017098}"/>
              </a:ext>
            </a:extLst>
          </p:cNvPr>
          <p:cNvSpPr/>
          <p:nvPr/>
        </p:nvSpPr>
        <p:spPr>
          <a:xfrm>
            <a:off x="4959627" y="309809"/>
            <a:ext cx="7181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sz="2800" b="1" dirty="0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Uzzināt vairāk par VAM nometnēm </a:t>
            </a:r>
            <a:endParaRPr lang="lv-LV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8816E00-D2F6-4DFB-A5CC-12EC140C36E6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2644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E71FB3-F4AA-4121-8FA4-B16E232A8F80}"/>
              </a:ext>
            </a:extLst>
          </p:cNvPr>
          <p:cNvSpPr txBox="1"/>
          <p:nvPr/>
        </p:nvSpPr>
        <p:spPr>
          <a:xfrm>
            <a:off x="36453" y="1280266"/>
            <a:ext cx="10038734" cy="2753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«Piesaki tūlīt!» </a:t>
            </a:r>
            <a:r>
              <a:rPr kumimoji="0" lang="lv-LV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-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 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vietu skaits nometnēs ir ierobežots: 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  <a:hlinkClick r:id="rId6"/>
              </a:rPr>
              <a:t>https://ej.uz/4fdf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 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Uzdo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d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 jautājumus 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un reģistrējies jaunumu saņemšanai: 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  <a:hlinkClick r:id="rId7"/>
              </a:rPr>
              <a:t>vam@jc.gov.lv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 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"/>
              <a:ea typeface="+mn-ea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lang="lv-LV" sz="2000" b="1" dirty="0">
                <a:solidFill>
                  <a:prstClr val="black"/>
                </a:solidFill>
                <a:latin typeface="Verdana "/>
                <a:cs typeface="Arial" panose="020B0604020202020204" pitchFamily="34" charset="0"/>
              </a:rPr>
              <a:t> Uzzini vairāk </a:t>
            </a:r>
            <a:r>
              <a:rPr lang="lv-LV" sz="2000" dirty="0">
                <a:solidFill>
                  <a:prstClr val="black"/>
                </a:solidFill>
                <a:latin typeface="Verdana "/>
                <a:cs typeface="Arial" panose="020B0604020202020204" pitchFamily="34" charset="0"/>
              </a:rPr>
              <a:t>Jaunsardzes centra</a:t>
            </a:r>
            <a:r>
              <a:rPr lang="en-US" sz="2000" dirty="0">
                <a:solidFill>
                  <a:prstClr val="black"/>
                </a:solidFill>
                <a:latin typeface="Verdana "/>
                <a:cs typeface="Arial" panose="020B0604020202020204" pitchFamily="34" charset="0"/>
              </a:rPr>
              <a:t> </a:t>
            </a:r>
            <a:r>
              <a:rPr lang="lv-LV" sz="2000" dirty="0">
                <a:solidFill>
                  <a:prstClr val="black"/>
                </a:solidFill>
                <a:latin typeface="Verdana "/>
                <a:cs typeface="Arial" panose="020B0604020202020204" pitchFamily="34" charset="0"/>
              </a:rPr>
              <a:t>mājas lapā </a:t>
            </a:r>
            <a:r>
              <a:rPr lang="lv-LV" sz="2000" b="1" dirty="0">
                <a:solidFill>
                  <a:prstClr val="black"/>
                </a:solidFill>
                <a:latin typeface="Verdana "/>
                <a:cs typeface="Arial" panose="020B0604020202020204" pitchFamily="34" charset="0"/>
              </a:rPr>
              <a:t>- </a:t>
            </a:r>
            <a:r>
              <a:rPr lang="lv-LV" sz="2000" dirty="0">
                <a:solidFill>
                  <a:prstClr val="black"/>
                </a:solidFill>
                <a:latin typeface="Verdana "/>
                <a:hlinkClick r:id="rId8"/>
              </a:rPr>
              <a:t>https://www.jc.gov.lv/lv</a:t>
            </a:r>
            <a:endParaRPr lang="lv-LV" sz="2000" dirty="0">
              <a:solidFill>
                <a:prstClr val="black"/>
              </a:solidFill>
              <a:latin typeface="Verdana 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000" dirty="0">
              <a:solidFill>
                <a:prstClr val="black"/>
              </a:solidFill>
              <a:latin typeface="Verdana 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 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2F57D0-03EE-4627-B521-9B3727231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1805" y="1086588"/>
            <a:ext cx="1887780" cy="1937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2FE87-7CDB-4612-B1F6-19ADC439D1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b="5974"/>
          <a:stretch/>
        </p:blipFill>
        <p:spPr>
          <a:xfrm>
            <a:off x="9835" y="4008658"/>
            <a:ext cx="12182165" cy="2841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69195C-9B69-469F-A609-E065A1DFB99D}"/>
              </a:ext>
            </a:extLst>
          </p:cNvPr>
          <p:cNvSpPr txBox="1"/>
          <p:nvPr/>
        </p:nvSpPr>
        <p:spPr>
          <a:xfrm>
            <a:off x="9959354" y="3024243"/>
            <a:ext cx="2196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57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Times New Roman" panose="02020603050405020304" pitchFamily="18" charset="0"/>
              </a:rPr>
              <a:t>Skenējiet, lai aizpildītu pieteikuma anketu</a:t>
            </a:r>
            <a:r>
              <a:rPr kumimoji="0" lang="lv-LV" sz="1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lv-LV" sz="1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29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74CEA94-7054-4045-985C-958D26CB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488040"/>
            <a:ext cx="8623291" cy="54872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91A2517-5BB7-4DDD-9248-AA9130158FEB}"/>
              </a:ext>
            </a:extLst>
          </p:cNvPr>
          <p:cNvSpPr txBox="1">
            <a:spLocks/>
          </p:cNvSpPr>
          <p:nvPr/>
        </p:nvSpPr>
        <p:spPr>
          <a:xfrm>
            <a:off x="213050" y="1412421"/>
            <a:ext cx="9682063" cy="5380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lv-LV" b="1" dirty="0">
                <a:ea typeface="Verdana" panose="020B0604030504040204" pitchFamily="34" charset="0"/>
                <a:cs typeface="Calibri" panose="020F0502020204030204" pitchFamily="34" charset="0"/>
              </a:rPr>
              <a:t>Sniegt aktuālo informāciju par:</a:t>
            </a:r>
          </a:p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‒"/>
            </a:pPr>
            <a:r>
              <a:rPr lang="lv-LV" b="1" dirty="0">
                <a:ea typeface="Verdana" panose="020B0604030504040204" pitchFamily="34" charset="0"/>
                <a:cs typeface="Calibri" panose="020F0502020204030204" pitchFamily="34" charset="0"/>
              </a:rPr>
              <a:t>valsts aizsardzības mācības (VAM) būtību un mērķi;</a:t>
            </a:r>
          </a:p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‒"/>
            </a:pPr>
            <a:r>
              <a:rPr lang="lv-LV" b="1" dirty="0">
                <a:ea typeface="Verdana" panose="020B0604030504040204" pitchFamily="34" charset="0"/>
                <a:cs typeface="Calibri" panose="020F0502020204030204" pitchFamily="34" charset="0"/>
              </a:rPr>
              <a:t>2026. gada VAM vasaras nometnēm;</a:t>
            </a:r>
          </a:p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‒"/>
            </a:pPr>
            <a:r>
              <a:rPr lang="lv-LV" b="1" dirty="0">
                <a:ea typeface="Verdana" panose="020B0604030504040204" pitchFamily="34" charset="0"/>
                <a:cs typeface="Calibri" panose="020F0502020204030204" pitchFamily="34" charset="0"/>
              </a:rPr>
              <a:t>ieguvumiem nometnes laikā un pēc tās;</a:t>
            </a:r>
          </a:p>
          <a:p>
            <a:pPr marL="457200" indent="-457200">
              <a:lnSpc>
                <a:spcPct val="150000"/>
              </a:lnSpc>
              <a:buFont typeface="Verdana" panose="020B0604030504040204" pitchFamily="34" charset="0"/>
              <a:buChar char="‒"/>
            </a:pPr>
            <a:r>
              <a:rPr lang="lv-LV" b="1" dirty="0">
                <a:ea typeface="Verdana" panose="020B0604030504040204" pitchFamily="34" charset="0"/>
                <a:cs typeface="Calibri" panose="020F0502020204030204" pitchFamily="34" charset="0"/>
              </a:rPr>
              <a:t>pieteikšanās kārtību uz VAM nometnēm.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lv-LV" b="1" dirty="0"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lv-LV" b="1" dirty="0">
                <a:ea typeface="Verdana" panose="020B0604030504040204" pitchFamily="34" charset="0"/>
                <a:cs typeface="Calibri" panose="020F0502020204030204" pitchFamily="34" charset="0"/>
              </a:rPr>
              <a:t>Jautājumi un atbildes: Saruna ar Jaunsardzes centra direktoru</a:t>
            </a:r>
            <a:r>
              <a:rPr lang="en-US" b="1" dirty="0"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lv-LV" b="1" dirty="0"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lv-LV" sz="2800" b="1" dirty="0"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lv-LV" sz="2800" b="1" dirty="0"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lv-LV" sz="2800" b="1" dirty="0">
              <a:ea typeface="Verdana" panose="020B060403050404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4F311AA-00FB-410C-BF6B-940312604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244" y="488039"/>
            <a:ext cx="7398734" cy="548723"/>
          </a:xfrm>
        </p:spPr>
        <p:txBody>
          <a:bodyPr>
            <a:normAutofit/>
          </a:bodyPr>
          <a:lstStyle/>
          <a:p>
            <a:pPr algn="r"/>
            <a:r>
              <a:rPr lang="lv-LV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Attālinātās tikšanas mērķis</a:t>
            </a:r>
          </a:p>
        </p:txBody>
      </p:sp>
    </p:spTree>
    <p:extLst>
      <p:ext uri="{BB962C8B-B14F-4D97-AF65-F5344CB8AC3E}">
        <p14:creationId xmlns:p14="http://schemas.microsoft.com/office/powerpoint/2010/main" val="23934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3A16F62-C278-4887-8BDE-C53A8D30C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488040"/>
            <a:ext cx="8623291" cy="548723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B058842-0767-48A1-B443-E8A03D3A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244" y="488039"/>
            <a:ext cx="7398734" cy="548723"/>
          </a:xfrm>
        </p:spPr>
        <p:txBody>
          <a:bodyPr>
            <a:normAutofit/>
          </a:bodyPr>
          <a:lstStyle/>
          <a:p>
            <a:pPr algn="r"/>
            <a:r>
              <a:rPr lang="lv-LV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Saturs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8BED8E-C0B7-47DA-BDDA-FCFEC222F957}"/>
              </a:ext>
            </a:extLst>
          </p:cNvPr>
          <p:cNvGrpSpPr/>
          <p:nvPr/>
        </p:nvGrpSpPr>
        <p:grpSpPr>
          <a:xfrm>
            <a:off x="868525" y="1762022"/>
            <a:ext cx="9116488" cy="4062553"/>
            <a:chOff x="689818" y="1565172"/>
            <a:chExt cx="9116488" cy="40625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306EA6D-0BFC-4247-8C24-5C87DA5EAB03}"/>
                </a:ext>
              </a:extLst>
            </p:cNvPr>
            <p:cNvGrpSpPr/>
            <p:nvPr/>
          </p:nvGrpSpPr>
          <p:grpSpPr>
            <a:xfrm>
              <a:off x="690948" y="1565172"/>
              <a:ext cx="7856368" cy="548724"/>
              <a:chOff x="690948" y="1565172"/>
              <a:chExt cx="7856368" cy="548724"/>
            </a:xfrm>
          </p:grpSpPr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88938EB-082B-441B-A1E0-C34A247B9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56101" y="1565172"/>
                <a:ext cx="6924299" cy="548723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C36AA9-BE67-4836-94F3-638F9AF58616}"/>
                  </a:ext>
                </a:extLst>
              </p:cNvPr>
              <p:cNvSpPr txBox="1"/>
              <p:nvPr/>
            </p:nvSpPr>
            <p:spPr>
              <a:xfrm>
                <a:off x="1708513" y="1659838"/>
                <a:ext cx="68388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5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lv-LV" sz="2000" b="1" kern="0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Kas ir Valsts aizsardzības mācība un mērķis?</a:t>
                </a:r>
              </a:p>
            </p:txBody>
          </p:sp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id="{0CF32EE7-77BE-4690-B656-E0F9BA7DDF84}"/>
                  </a:ext>
                </a:extLst>
              </p:cNvPr>
              <p:cNvSpPr/>
              <p:nvPr/>
            </p:nvSpPr>
            <p:spPr>
              <a:xfrm>
                <a:off x="690948" y="1565173"/>
                <a:ext cx="974072" cy="548723"/>
              </a:xfrm>
              <a:prstGeom prst="homePlate">
                <a:avLst/>
              </a:prstGeom>
              <a:solidFill>
                <a:srgbClr val="46315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1</a:t>
                </a:r>
                <a:endParaRPr lang="lv-LV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525C266-1B6E-4C12-A2DD-0A183DC724E8}"/>
                </a:ext>
              </a:extLst>
            </p:cNvPr>
            <p:cNvGrpSpPr/>
            <p:nvPr/>
          </p:nvGrpSpPr>
          <p:grpSpPr>
            <a:xfrm>
              <a:off x="690383" y="2148189"/>
              <a:ext cx="8109111" cy="548723"/>
              <a:chOff x="690383" y="2148189"/>
              <a:chExt cx="8109111" cy="548723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3DE1987-3D53-4A39-828F-3B09AF520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4759" y="2148189"/>
                <a:ext cx="7585641" cy="54872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47E0B3-CD58-426B-9159-863A43CB05D5}"/>
                  </a:ext>
                </a:extLst>
              </p:cNvPr>
              <p:cNvSpPr txBox="1"/>
              <p:nvPr/>
            </p:nvSpPr>
            <p:spPr>
              <a:xfrm>
                <a:off x="1806261" y="2225715"/>
                <a:ext cx="69932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5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2000" b="1" kern="0" dirty="0">
                    <a:solidFill>
                      <a:schemeClr val="bg1"/>
                    </a:solidFill>
                  </a:rPr>
                  <a:t>Kas ir VAM nometnes un kam tās parezētas?</a:t>
                </a:r>
              </a:p>
            </p:txBody>
          </p:sp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18D1AB5C-365E-4309-8B3F-D3ACE5EA0DE5}"/>
                  </a:ext>
                </a:extLst>
              </p:cNvPr>
              <p:cNvSpPr/>
              <p:nvPr/>
            </p:nvSpPr>
            <p:spPr>
              <a:xfrm>
                <a:off x="690383" y="2148189"/>
                <a:ext cx="1018130" cy="548723"/>
              </a:xfrm>
              <a:prstGeom prst="homePlate">
                <a:avLst/>
              </a:prstGeom>
              <a:solidFill>
                <a:srgbClr val="46315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2</a:t>
                </a:r>
                <a:endParaRPr lang="lv-LV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3CC8BC4-60FC-41EE-BD00-FEC9AD555BD3}"/>
                </a:ext>
              </a:extLst>
            </p:cNvPr>
            <p:cNvGrpSpPr/>
            <p:nvPr/>
          </p:nvGrpSpPr>
          <p:grpSpPr>
            <a:xfrm>
              <a:off x="690383" y="2730390"/>
              <a:ext cx="7590017" cy="548724"/>
              <a:chOff x="690383" y="2730390"/>
              <a:chExt cx="7590017" cy="548724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BF586635-B690-4849-A957-B28DBDBA4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0383" y="2730391"/>
                <a:ext cx="7590017" cy="54872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A326-91ED-4749-B1E5-7D76103BFF32}"/>
                  </a:ext>
                </a:extLst>
              </p:cNvPr>
              <p:cNvSpPr txBox="1"/>
              <p:nvPr/>
            </p:nvSpPr>
            <p:spPr>
              <a:xfrm>
                <a:off x="1806260" y="2804742"/>
                <a:ext cx="63915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5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000" b="1" kern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D2C7C709-FE17-4EF7-BEAB-41A1F194400D}"/>
                  </a:ext>
                </a:extLst>
              </p:cNvPr>
              <p:cNvSpPr/>
              <p:nvPr/>
            </p:nvSpPr>
            <p:spPr>
              <a:xfrm>
                <a:off x="690383" y="2730390"/>
                <a:ext cx="1018130" cy="548723"/>
              </a:xfrm>
              <a:prstGeom prst="homePlate">
                <a:avLst/>
              </a:prstGeom>
              <a:solidFill>
                <a:srgbClr val="46315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3</a:t>
                </a:r>
                <a:endParaRPr lang="lv-LV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85BF77D-4FA8-48C1-87A2-3F352E66923F}"/>
                </a:ext>
              </a:extLst>
            </p:cNvPr>
            <p:cNvGrpSpPr/>
            <p:nvPr/>
          </p:nvGrpSpPr>
          <p:grpSpPr>
            <a:xfrm>
              <a:off x="690383" y="2773376"/>
              <a:ext cx="8622725" cy="1087799"/>
              <a:chOff x="690383" y="2773376"/>
              <a:chExt cx="8622725" cy="1087799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27DDF409-6196-45F5-BA17-0A7C795EF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0383" y="3310177"/>
                <a:ext cx="7590017" cy="548723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950DB7-ED6C-4DDA-9DAE-B54C96CD6848}"/>
                  </a:ext>
                </a:extLst>
              </p:cNvPr>
              <p:cNvSpPr txBox="1"/>
              <p:nvPr/>
            </p:nvSpPr>
            <p:spPr>
              <a:xfrm>
                <a:off x="1806260" y="2773376"/>
                <a:ext cx="75068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5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lv-LV" sz="2000" b="1" kern="0" dirty="0">
                    <a:solidFill>
                      <a:schemeClr val="bg1"/>
                    </a:solidFill>
                  </a:rPr>
                  <a:t>2026. gadā plānotās VAM nometnes</a:t>
                </a:r>
              </a:p>
            </p:txBody>
          </p:sp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B1C295AC-A0A0-4D4F-9C5B-DDE34DD00F55}"/>
                  </a:ext>
                </a:extLst>
              </p:cNvPr>
              <p:cNvSpPr/>
              <p:nvPr/>
            </p:nvSpPr>
            <p:spPr>
              <a:xfrm>
                <a:off x="695290" y="3312452"/>
                <a:ext cx="1018130" cy="548723"/>
              </a:xfrm>
              <a:prstGeom prst="homePlate">
                <a:avLst/>
              </a:prstGeom>
              <a:solidFill>
                <a:srgbClr val="942E2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4</a:t>
                </a:r>
                <a:endParaRPr lang="lv-LV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361B531-EB1F-4902-A3E8-A3662FA72BBF}"/>
                </a:ext>
              </a:extLst>
            </p:cNvPr>
            <p:cNvGrpSpPr/>
            <p:nvPr/>
          </p:nvGrpSpPr>
          <p:grpSpPr>
            <a:xfrm>
              <a:off x="690383" y="3367339"/>
              <a:ext cx="9115923" cy="1074577"/>
              <a:chOff x="690383" y="3367339"/>
              <a:chExt cx="9115923" cy="1074577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7392E9D7-D9C8-4F28-9F21-D0C78C0B8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42868" y="3881249"/>
                <a:ext cx="7536970" cy="548723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432A2E-00A6-4EC4-A012-5A081D43D66C}"/>
                  </a:ext>
                </a:extLst>
              </p:cNvPr>
              <p:cNvSpPr txBox="1"/>
              <p:nvPr/>
            </p:nvSpPr>
            <p:spPr>
              <a:xfrm>
                <a:off x="1707948" y="3367339"/>
                <a:ext cx="80983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5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lv-LV" sz="2000" b="1" kern="0" dirty="0">
                    <a:solidFill>
                      <a:prstClr val="white"/>
                    </a:solidFill>
                  </a:rPr>
                  <a:t>Kā notiek VAM nometnes?</a:t>
                </a:r>
              </a:p>
            </p:txBody>
          </p:sp>
          <p:sp>
            <p:nvSpPr>
              <p:cNvPr id="22" name="Arrow: Pentagon 21">
                <a:extLst>
                  <a:ext uri="{FF2B5EF4-FFF2-40B4-BE49-F238E27FC236}">
                    <a16:creationId xmlns:a16="http://schemas.microsoft.com/office/drawing/2014/main" id="{8CB5FEB4-6F8B-4AD9-B378-687E8BEF35A8}"/>
                  </a:ext>
                </a:extLst>
              </p:cNvPr>
              <p:cNvSpPr/>
              <p:nvPr/>
            </p:nvSpPr>
            <p:spPr>
              <a:xfrm>
                <a:off x="690383" y="3893193"/>
                <a:ext cx="1018130" cy="548723"/>
              </a:xfrm>
              <a:prstGeom prst="homePlate">
                <a:avLst/>
              </a:prstGeom>
              <a:solidFill>
                <a:srgbClr val="942E2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5</a:t>
                </a:r>
                <a:endParaRPr lang="lv-LV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1D1607-FAE1-4747-932A-E6C6F7322541}"/>
                </a:ext>
              </a:extLst>
            </p:cNvPr>
            <p:cNvGrpSpPr/>
            <p:nvPr/>
          </p:nvGrpSpPr>
          <p:grpSpPr>
            <a:xfrm>
              <a:off x="690383" y="3961302"/>
              <a:ext cx="7590017" cy="1060401"/>
              <a:chOff x="690383" y="3961302"/>
              <a:chExt cx="7590017" cy="1060401"/>
            </a:xfrm>
          </p:grpSpPr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45CC3F45-E5DA-4427-A6F3-E7659F4F3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0383" y="4472980"/>
                <a:ext cx="7590017" cy="548723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89836D-8EA7-4829-A4A8-A114946E250A}"/>
                  </a:ext>
                </a:extLst>
              </p:cNvPr>
              <p:cNvSpPr txBox="1"/>
              <p:nvPr/>
            </p:nvSpPr>
            <p:spPr>
              <a:xfrm>
                <a:off x="1756090" y="3961302"/>
                <a:ext cx="57984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257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lv-LV" sz="2000" b="1" kern="0" dirty="0">
                    <a:solidFill>
                      <a:prstClr val="white"/>
                    </a:solidFill>
                  </a:rPr>
                  <a:t>Izmaksas un nodrošinājums</a:t>
                </a:r>
              </a:p>
            </p:txBody>
          </p:sp>
          <p:sp>
            <p:nvSpPr>
              <p:cNvPr id="25" name="Arrow: Pentagon 24">
                <a:extLst>
                  <a:ext uri="{FF2B5EF4-FFF2-40B4-BE49-F238E27FC236}">
                    <a16:creationId xmlns:a16="http://schemas.microsoft.com/office/drawing/2014/main" id="{06BCD967-E0FF-42CE-ADF1-62B6B3377AEC}"/>
                  </a:ext>
                </a:extLst>
              </p:cNvPr>
              <p:cNvSpPr/>
              <p:nvPr/>
            </p:nvSpPr>
            <p:spPr>
              <a:xfrm>
                <a:off x="690383" y="4472979"/>
                <a:ext cx="1018130" cy="548723"/>
              </a:xfrm>
              <a:prstGeom prst="homePlate">
                <a:avLst>
                  <a:gd name="adj" fmla="val 50000"/>
                </a:avLst>
              </a:prstGeom>
              <a:solidFill>
                <a:srgbClr val="D2883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6</a:t>
                </a:r>
                <a:endParaRPr lang="lv-LV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559B56-7C09-4FD6-B72D-1180F1296875}"/>
                </a:ext>
              </a:extLst>
            </p:cNvPr>
            <p:cNvGrpSpPr/>
            <p:nvPr/>
          </p:nvGrpSpPr>
          <p:grpSpPr>
            <a:xfrm>
              <a:off x="689818" y="4550049"/>
              <a:ext cx="7590019" cy="1057025"/>
              <a:chOff x="689818" y="4550049"/>
              <a:chExt cx="7590019" cy="1057025"/>
            </a:xfrm>
          </p:grpSpPr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B91E812D-A223-4AA9-A045-81B0868E9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9819" y="5058351"/>
                <a:ext cx="7590018" cy="548723"/>
              </a:xfrm>
              <a:prstGeom prst="rect">
                <a:avLst/>
              </a:prstGeom>
            </p:spPr>
          </p:pic>
          <p:sp>
            <p:nvSpPr>
              <p:cNvPr id="27" name="Arrow: Pentagon 26">
                <a:extLst>
                  <a:ext uri="{FF2B5EF4-FFF2-40B4-BE49-F238E27FC236}">
                    <a16:creationId xmlns:a16="http://schemas.microsoft.com/office/drawing/2014/main" id="{25CD7A44-8970-4B41-828D-7E2152BA4D35}"/>
                  </a:ext>
                </a:extLst>
              </p:cNvPr>
              <p:cNvSpPr/>
              <p:nvPr/>
            </p:nvSpPr>
            <p:spPr>
              <a:xfrm>
                <a:off x="689818" y="5058350"/>
                <a:ext cx="1018130" cy="548723"/>
              </a:xfrm>
              <a:prstGeom prst="homePlate">
                <a:avLst/>
              </a:prstGeom>
              <a:solidFill>
                <a:srgbClr val="4E6E9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 (Body)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5C26FE-63BC-49AF-BC92-666FBE89B092}"/>
                  </a:ext>
                </a:extLst>
              </p:cNvPr>
              <p:cNvSpPr txBox="1"/>
              <p:nvPr/>
            </p:nvSpPr>
            <p:spPr>
              <a:xfrm>
                <a:off x="1756090" y="4550049"/>
                <a:ext cx="5134644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Pieteikšanās kritēriji</a:t>
                </a:r>
                <a:r>
                  <a:rPr lang="lv-LV" sz="20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 un kārtība</a:t>
                </a:r>
                <a:endParaRPr lang="en-US" sz="2000" b="1" dirty="0">
                  <a:solidFill>
                    <a:schemeClr val="bg1"/>
                  </a:solidFill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8DFF4F-F7C8-42C8-AE63-890FEB65A9F8}"/>
                </a:ext>
              </a:extLst>
            </p:cNvPr>
            <p:cNvSpPr/>
            <p:nvPr/>
          </p:nvSpPr>
          <p:spPr>
            <a:xfrm>
              <a:off x="1829652" y="5227615"/>
              <a:ext cx="58214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prstClr val="white"/>
                  </a:solidFill>
                  <a:cs typeface="Arial" panose="020B0604020202020204" pitchFamily="34" charset="0"/>
                </a:rPr>
                <a:t>Noslēgum</a:t>
              </a:r>
              <a:r>
                <a:rPr lang="lv-LV" sz="2000" b="1" dirty="0">
                  <a:solidFill>
                    <a:prstClr val="white"/>
                  </a:solidFill>
                  <a:cs typeface="Arial" panose="020B0604020202020204" pitchFamily="34" charset="0"/>
                </a:rPr>
                <a:t>s</a:t>
              </a:r>
              <a:endParaRPr lang="en-US" sz="2000" b="1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22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89456FA-03CC-438D-8AD4-84571E8D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79552"/>
            <a:ext cx="8623291" cy="548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C9B8DB-24AC-4B02-98E3-A4A22FDE4F0F}"/>
              </a:ext>
            </a:extLst>
          </p:cNvPr>
          <p:cNvSpPr txBox="1"/>
          <p:nvPr/>
        </p:nvSpPr>
        <p:spPr>
          <a:xfrm>
            <a:off x="3460207" y="392304"/>
            <a:ext cx="846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5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400" b="1" kern="0" dirty="0">
                <a:solidFill>
                  <a:schemeClr val="bg1"/>
                </a:solidFill>
                <a:cs typeface="Calibri" panose="020F0502020204030204" pitchFamily="34" charset="0"/>
              </a:rPr>
              <a:t>Kas ir Valsts aizsardzības mācība un mērķis?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C04463B-A716-4E2F-88C8-E1758BA1E0DA}"/>
              </a:ext>
            </a:extLst>
          </p:cNvPr>
          <p:cNvSpPr/>
          <p:nvPr/>
        </p:nvSpPr>
        <p:spPr>
          <a:xfrm>
            <a:off x="2852962" y="379553"/>
            <a:ext cx="974072" cy="548723"/>
          </a:xfrm>
          <a:prstGeom prst="homePlate">
            <a:avLst/>
          </a:prstGeom>
          <a:solidFill>
            <a:srgbClr val="4631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endParaRPr lang="lv-LV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230280-F3AE-49CB-AE9B-4288523960C1}"/>
              </a:ext>
            </a:extLst>
          </p:cNvPr>
          <p:cNvSpPr txBox="1"/>
          <p:nvPr/>
        </p:nvSpPr>
        <p:spPr>
          <a:xfrm>
            <a:off x="4569305" y="2041917"/>
            <a:ext cx="73591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2000" b="1" dirty="0"/>
              <a:t>Būtība </a:t>
            </a:r>
            <a:r>
              <a:rPr lang="lv-LV" sz="2000" dirty="0"/>
              <a:t> 	</a:t>
            </a:r>
          </a:p>
          <a:p>
            <a:pPr marL="342900" indent="-342900" algn="just">
              <a:buFontTx/>
              <a:buChar char="‒"/>
            </a:pPr>
            <a:r>
              <a:rPr lang="lv-LV" sz="2000" dirty="0"/>
              <a:t>mācību kurss vispārējā vidējā izglītībā, ko koordinē Jaunsardzes centrs.</a:t>
            </a:r>
          </a:p>
          <a:p>
            <a:pPr algn="just"/>
            <a:endParaRPr lang="lv-LV" sz="2000" dirty="0"/>
          </a:p>
          <a:p>
            <a:pPr algn="just"/>
            <a:r>
              <a:rPr lang="lv-LV" sz="2000" b="1" dirty="0"/>
              <a:t>Mē</a:t>
            </a:r>
            <a:r>
              <a:rPr lang="en-US" sz="2000" b="1" dirty="0"/>
              <a:t>rķ</a:t>
            </a:r>
            <a:r>
              <a:rPr lang="lv-LV" sz="2000" b="1" dirty="0"/>
              <a:t>is</a:t>
            </a:r>
          </a:p>
          <a:p>
            <a:pPr marL="342900" indent="-342900" algn="just">
              <a:buFontTx/>
              <a:buChar char="‒"/>
            </a:pPr>
            <a:r>
              <a:rPr lang="lv-LV" sz="2000" dirty="0"/>
              <a:t>Veicināt  valstiski atbildīga pilsoņa izaugsmi, tāda, kurš ir vairāk sagatavots krīzes situācijām.</a:t>
            </a:r>
          </a:p>
          <a:p>
            <a:pPr marL="342900" indent="-342900" algn="just">
              <a:buFontTx/>
              <a:buChar char="‒"/>
            </a:pPr>
            <a:endParaRPr lang="lv-LV" sz="2000" dirty="0"/>
          </a:p>
          <a:p>
            <a:pPr algn="just"/>
            <a:r>
              <a:rPr lang="lv-LV" sz="2000" dirty="0"/>
              <a:t>Mēs negatavojam </a:t>
            </a:r>
            <a:r>
              <a:rPr lang="en-US" sz="2000" dirty="0"/>
              <a:t>k</a:t>
            </a:r>
            <a:r>
              <a:rPr lang="lv-LV" sz="2000" dirty="0" err="1"/>
              <a:t>aravīru</a:t>
            </a:r>
            <a:r>
              <a:rPr lang="lv-LV" sz="2000" dirty="0"/>
              <a:t>, bet rad</a:t>
            </a:r>
            <a:r>
              <a:rPr lang="en-US" sz="2000" dirty="0"/>
              <a:t>ā</a:t>
            </a:r>
            <a:r>
              <a:rPr lang="lv-LV" sz="2000" dirty="0"/>
              <a:t>m interesi par valsts aizsardzību!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03DB9-C758-44B3-85BB-4CE5BE596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30" y="1922533"/>
            <a:ext cx="3871296" cy="2584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93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7D228B5-AC2C-4E46-B403-E91CB6061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8709" y="184433"/>
            <a:ext cx="8623291" cy="5487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CA01CA-878F-4365-A659-51EA739929BB}"/>
              </a:ext>
            </a:extLst>
          </p:cNvPr>
          <p:cNvSpPr/>
          <p:nvPr/>
        </p:nvSpPr>
        <p:spPr>
          <a:xfrm>
            <a:off x="8868079" y="1375731"/>
            <a:ext cx="184731" cy="69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571" fontAlgn="auto">
              <a:spcBef>
                <a:spcPts val="0"/>
              </a:spcBef>
              <a:spcAft>
                <a:spcPts val="0"/>
              </a:spcAft>
              <a:defRPr/>
            </a:pPr>
            <a:endParaRPr lang="lv-LV" sz="3194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45E80-5C1E-4939-A935-FF6F96A47D40}"/>
              </a:ext>
            </a:extLst>
          </p:cNvPr>
          <p:cNvSpPr txBox="1"/>
          <p:nvPr/>
        </p:nvSpPr>
        <p:spPr>
          <a:xfrm>
            <a:off x="4254847" y="224102"/>
            <a:ext cx="7937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5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kern="0" dirty="0">
                <a:solidFill>
                  <a:schemeClr val="bg1"/>
                </a:solidFill>
                <a:latin typeface="+mn-lt"/>
              </a:rPr>
              <a:t>Kas ir VAM nometnes un kam tās parezētas?</a:t>
            </a:r>
            <a:endParaRPr lang="lv-LV" sz="24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8E409C5-8E74-4D61-9E0C-C40B837F67E8}"/>
              </a:ext>
            </a:extLst>
          </p:cNvPr>
          <p:cNvSpPr/>
          <p:nvPr/>
        </p:nvSpPr>
        <p:spPr>
          <a:xfrm>
            <a:off x="3176290" y="184433"/>
            <a:ext cx="1018130" cy="548723"/>
          </a:xfrm>
          <a:prstGeom prst="homePlate">
            <a:avLst/>
          </a:prstGeom>
          <a:solidFill>
            <a:srgbClr val="4631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2</a:t>
            </a:r>
            <a:endParaRPr lang="lv-LV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A9F0E-1ECA-4F70-AC83-3AABDF13B13F}"/>
              </a:ext>
            </a:extLst>
          </p:cNvPr>
          <p:cNvSpPr txBox="1"/>
          <p:nvPr/>
        </p:nvSpPr>
        <p:spPr>
          <a:xfrm>
            <a:off x="4047576" y="841784"/>
            <a:ext cx="805244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950" b="1" dirty="0"/>
              <a:t>VAM nometnes ir Valsts aizsardzības mācības praktiskā daļa.</a:t>
            </a:r>
            <a:r>
              <a:rPr lang="lv-LV" sz="1950" b="1" dirty="0">
                <a:solidFill>
                  <a:prstClr val="black"/>
                </a:solidFill>
              </a:rPr>
              <a:t> Dalība nometnēs ir brīvprātīga.</a:t>
            </a:r>
          </a:p>
          <a:p>
            <a:endParaRPr lang="lv-LV" sz="1950" b="1" dirty="0"/>
          </a:p>
          <a:p>
            <a:endParaRPr lang="lv-LV" sz="800" dirty="0"/>
          </a:p>
          <a:p>
            <a:r>
              <a:rPr lang="lv-LV" sz="1950" b="1" dirty="0"/>
              <a:t>Tās paredzētas:</a:t>
            </a:r>
            <a:br>
              <a:rPr lang="lv-LV" sz="1950" b="1" dirty="0"/>
            </a:br>
            <a:r>
              <a:rPr lang="lv-LV" sz="1950" dirty="0"/>
              <a:t>– vidusskolu 10.–11. </a:t>
            </a:r>
            <a:r>
              <a:rPr lang="lv-LV" sz="1950" dirty="0" err="1"/>
              <a:t>klaš</a:t>
            </a:r>
            <a:r>
              <a:rPr lang="en-US" sz="1950" dirty="0"/>
              <a:t>u un </a:t>
            </a:r>
            <a:r>
              <a:rPr lang="lv-LV" sz="1950" dirty="0"/>
              <a:t>tehnikumu 1.–3. kursu izglītojamajiem.</a:t>
            </a:r>
          </a:p>
          <a:p>
            <a:endParaRPr lang="lv-LV" sz="1950" dirty="0"/>
          </a:p>
          <a:p>
            <a:r>
              <a:rPr lang="lv-LV" sz="1950" b="1" dirty="0"/>
              <a:t>Jaunietis nometnē</a:t>
            </a:r>
            <a:r>
              <a:rPr lang="lv-LV" sz="1950" dirty="0"/>
              <a:t>:</a:t>
            </a:r>
          </a:p>
          <a:p>
            <a:endParaRPr lang="lv-LV" sz="800" dirty="0"/>
          </a:p>
          <a:p>
            <a:pPr marL="285750" indent="-285750">
              <a:buFontTx/>
              <a:buChar char="-"/>
            </a:pPr>
            <a:r>
              <a:rPr lang="lv-LV" dirty="0"/>
              <a:t>i</a:t>
            </a:r>
            <a:r>
              <a:rPr lang="lv-LV" sz="1800" dirty="0"/>
              <a:t>egūs pārliecību par saviem spēkiem;</a:t>
            </a:r>
          </a:p>
          <a:p>
            <a:pPr marL="285750" indent="-285750">
              <a:buFontTx/>
              <a:buChar char="-"/>
            </a:pPr>
            <a:r>
              <a:rPr lang="lv-LV" dirty="0"/>
              <a:t>disciplīnu;</a:t>
            </a:r>
          </a:p>
          <a:p>
            <a:pPr marL="285750" indent="-285750">
              <a:buFontTx/>
              <a:buChar char="-"/>
            </a:pPr>
            <a:r>
              <a:rPr lang="lv-LV" dirty="0"/>
              <a:t>mācās rīkoties krīzes situācijās;</a:t>
            </a:r>
          </a:p>
          <a:p>
            <a:pPr marL="285750" indent="-285750">
              <a:buFontTx/>
              <a:buChar char="-"/>
            </a:pPr>
            <a:r>
              <a:rPr lang="lv-LV" dirty="0"/>
              <a:t>attīsta orientēšanās, izdzīvošanas un drošas rīcības </a:t>
            </a:r>
          </a:p>
          <a:p>
            <a:r>
              <a:rPr lang="lv-LV" dirty="0"/>
              <a:t>   prasmes;</a:t>
            </a:r>
            <a:br>
              <a:rPr lang="lv-LV" sz="1800" dirty="0"/>
            </a:br>
            <a:r>
              <a:rPr lang="lv-LV" sz="1800" dirty="0"/>
              <a:t>– trenē fizisko un psiholoģisko noturību</a:t>
            </a:r>
            <a:r>
              <a:rPr lang="en-US" sz="1800" dirty="0"/>
              <a:t>.</a:t>
            </a:r>
            <a:endParaRPr lang="lv-LV" sz="195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90DD2-9985-4A83-882B-4596F9BFB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8" y="1593714"/>
            <a:ext cx="3866794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109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 (Body)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5015712" y="353337"/>
            <a:ext cx="69134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2026. gadā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plānotās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nometnes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9F970-97C2-435A-B88F-1573F162C7EE}"/>
              </a:ext>
            </a:extLst>
          </p:cNvPr>
          <p:cNvSpPr txBox="1"/>
          <p:nvPr/>
        </p:nvSpPr>
        <p:spPr>
          <a:xfrm>
            <a:off x="206477" y="1560775"/>
            <a:ext cx="11857703" cy="419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27.06. līdz 06.07.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Bezpilota gaisa kuģu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</a:t>
            </a:r>
            <a:r>
              <a:rPr lang="lv-LV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Daugavpils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, MP »Meža Mackeviči»</a:t>
            </a: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28.06. līdz 07.07.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Pamata militāro prasmju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Skrunda, MP «Mežaine»</a:t>
            </a: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04.07. līdz 22.07.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Pamata militāro prasmju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19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</a:t>
            </a:r>
            <a:r>
              <a:rPr lang="lv-LV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Skulte, 17.Bn</a:t>
            </a:r>
            <a:endParaRPr kumimoji="0" lang="lv-LV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Arial" charset="0"/>
            </a:endParaRP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06.07. līdz 15.07.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Pirmās palīdzības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Liepāja, JS mācību centrs</a:t>
            </a:r>
          </a:p>
          <a:p>
            <a:pPr defTabSz="93821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09.07. līdz 18.07.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Pamata militāro prasmju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</a:t>
            </a:r>
            <a:r>
              <a:rPr lang="lv-LV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Daugavpils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, MP »Meža Mackeviči»</a:t>
            </a: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10.07. līdz 19.07.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Speciālo spēku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– norises vieta tiks precizēta</a:t>
            </a:r>
            <a:endParaRPr kumimoji="0" lang="lv-LV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ea typeface="ＭＳ Ｐゴシック" charset="0"/>
              <a:cs typeface="Arial" charset="0"/>
            </a:endParaRP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22.07. līdz 31.07.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Pamata militāro prasmju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Alūksne, MP «Lāčusils»</a:t>
            </a: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11.08. līdz 20.08.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Bezpilota gaisa kuģu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Kuldīgas novads, Dzelda</a:t>
            </a: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11.08. līdz 20.08.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Militārā transporta «Patria»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kumimoji="0" lang="lv-LV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nometne </a:t>
            </a: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– Valmiera, Valmieras tehnikums</a:t>
            </a:r>
          </a:p>
          <a:p>
            <a:pPr marL="0" marR="0" lvl="0" indent="0" algn="l" defTabSz="938213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b="1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TBD</a:t>
            </a:r>
            <a:r>
              <a:rPr lang="lv-LV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		     Līderības prasmju veicināšanas </a:t>
            </a:r>
            <a:r>
              <a:rPr kumimoji="0" lang="lv-LV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Arial" charset="0"/>
              </a:rPr>
              <a:t>10 dienu </a:t>
            </a:r>
            <a:r>
              <a:rPr lang="lv-LV" dirty="0">
                <a:solidFill>
                  <a:prstClr val="black"/>
                </a:solidFill>
                <a:ea typeface="ＭＳ Ｐゴシック" charset="0"/>
                <a:cs typeface="Arial" charset="0"/>
              </a:rPr>
              <a:t>nometne – Latgale, Subate</a:t>
            </a:r>
            <a:endParaRPr kumimoji="0" lang="lv-LV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0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518115" y="309809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5227983" y="353340"/>
            <a:ext cx="69134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2026. gadā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plānotās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nometnes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EE75292-F3BE-42C0-AAE9-EE6F475762A6}"/>
              </a:ext>
            </a:extLst>
          </p:cNvPr>
          <p:cNvSpPr/>
          <p:nvPr/>
        </p:nvSpPr>
        <p:spPr>
          <a:xfrm>
            <a:off x="3173105" y="1669578"/>
            <a:ext cx="5884501" cy="3500806"/>
          </a:xfrm>
          <a:custGeom>
            <a:avLst/>
            <a:gdLst/>
            <a:ahLst/>
            <a:cxnLst/>
            <a:rect l="l" t="t" r="r" b="b"/>
            <a:pathLst>
              <a:path w="21184205" h="12602902">
                <a:moveTo>
                  <a:pt x="0" y="0"/>
                </a:moveTo>
                <a:lnTo>
                  <a:pt x="21184205" y="0"/>
                </a:lnTo>
                <a:lnTo>
                  <a:pt x="21184205" y="12602903"/>
                </a:lnTo>
                <a:lnTo>
                  <a:pt x="0" y="126029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52967E6-4280-47F3-B4CC-50132CBB451D}"/>
              </a:ext>
            </a:extLst>
          </p:cNvPr>
          <p:cNvSpPr/>
          <p:nvPr/>
        </p:nvSpPr>
        <p:spPr>
          <a:xfrm>
            <a:off x="3160529" y="1609428"/>
            <a:ext cx="5873843" cy="3590386"/>
          </a:xfrm>
          <a:custGeom>
            <a:avLst/>
            <a:gdLst/>
            <a:ahLst/>
            <a:cxnLst/>
            <a:rect l="l" t="t" r="r" b="b"/>
            <a:pathLst>
              <a:path w="21145834" h="12925391">
                <a:moveTo>
                  <a:pt x="0" y="0"/>
                </a:moveTo>
                <a:lnTo>
                  <a:pt x="21145834" y="0"/>
                </a:lnTo>
                <a:lnTo>
                  <a:pt x="21145834" y="12925391"/>
                </a:lnTo>
                <a:lnTo>
                  <a:pt x="0" y="12925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1395DBED-9455-4921-B42F-EDB0E89C914D}"/>
              </a:ext>
            </a:extLst>
          </p:cNvPr>
          <p:cNvSpPr/>
          <p:nvPr/>
        </p:nvSpPr>
        <p:spPr>
          <a:xfrm>
            <a:off x="3340271" y="3819688"/>
            <a:ext cx="293985" cy="278484"/>
          </a:xfrm>
          <a:custGeom>
            <a:avLst/>
            <a:gdLst/>
            <a:ahLst/>
            <a:cxnLst/>
            <a:rect l="l" t="t" r="r" b="b"/>
            <a:pathLst>
              <a:path w="1058346" h="1002543">
                <a:moveTo>
                  <a:pt x="0" y="0"/>
                </a:moveTo>
                <a:lnTo>
                  <a:pt x="1058347" y="0"/>
                </a:lnTo>
                <a:lnTo>
                  <a:pt x="1058347" y="1002543"/>
                </a:lnTo>
                <a:lnTo>
                  <a:pt x="0" y="1002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5" descr="Vector image">
            <a:extLst>
              <a:ext uri="{FF2B5EF4-FFF2-40B4-BE49-F238E27FC236}">
                <a16:creationId xmlns:a16="http://schemas.microsoft.com/office/drawing/2014/main" id="{EEE5AD21-0564-43F0-BF7F-830DD55E1135}"/>
              </a:ext>
            </a:extLst>
          </p:cNvPr>
          <p:cNvSpPr/>
          <p:nvPr/>
        </p:nvSpPr>
        <p:spPr>
          <a:xfrm rot="90414">
            <a:off x="6640463" y="2466886"/>
            <a:ext cx="665926" cy="345033"/>
          </a:xfrm>
          <a:custGeom>
            <a:avLst/>
            <a:gdLst/>
            <a:ahLst/>
            <a:cxnLst/>
            <a:rect l="l" t="t" r="r" b="b"/>
            <a:pathLst>
              <a:path w="2397333" h="1242118">
                <a:moveTo>
                  <a:pt x="0" y="0"/>
                </a:moveTo>
                <a:lnTo>
                  <a:pt x="2397333" y="0"/>
                </a:lnTo>
                <a:lnTo>
                  <a:pt x="2397333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FF921401-7DB4-49EE-B8A2-55645DA3B86B}"/>
              </a:ext>
            </a:extLst>
          </p:cNvPr>
          <p:cNvSpPr/>
          <p:nvPr/>
        </p:nvSpPr>
        <p:spPr>
          <a:xfrm rot="90414">
            <a:off x="4380307" y="3614085"/>
            <a:ext cx="306648" cy="345033"/>
          </a:xfrm>
          <a:custGeom>
            <a:avLst/>
            <a:gdLst/>
            <a:ahLst/>
            <a:cxnLst/>
            <a:rect l="l" t="t" r="r" b="b"/>
            <a:pathLst>
              <a:path w="1103932" h="1242118">
                <a:moveTo>
                  <a:pt x="0" y="0"/>
                </a:moveTo>
                <a:lnTo>
                  <a:pt x="1103932" y="0"/>
                </a:lnTo>
                <a:lnTo>
                  <a:pt x="1103932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449DBB9-01E0-49D4-B56D-07F4E7C44BBC}"/>
              </a:ext>
            </a:extLst>
          </p:cNvPr>
          <p:cNvSpPr/>
          <p:nvPr/>
        </p:nvSpPr>
        <p:spPr>
          <a:xfrm rot="90414">
            <a:off x="5353276" y="3301165"/>
            <a:ext cx="306648" cy="345033"/>
          </a:xfrm>
          <a:custGeom>
            <a:avLst/>
            <a:gdLst/>
            <a:ahLst/>
            <a:cxnLst/>
            <a:rect l="l" t="t" r="r" b="b"/>
            <a:pathLst>
              <a:path w="1103932" h="1242118">
                <a:moveTo>
                  <a:pt x="0" y="0"/>
                </a:moveTo>
                <a:lnTo>
                  <a:pt x="1103933" y="0"/>
                </a:lnTo>
                <a:lnTo>
                  <a:pt x="1103933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EEE945DC-0FEB-4DE1-8AD6-52F43948D276}"/>
              </a:ext>
            </a:extLst>
          </p:cNvPr>
          <p:cNvSpPr/>
          <p:nvPr/>
        </p:nvSpPr>
        <p:spPr>
          <a:xfrm rot="90414">
            <a:off x="7860839" y="2578086"/>
            <a:ext cx="306648" cy="345033"/>
          </a:xfrm>
          <a:custGeom>
            <a:avLst/>
            <a:gdLst/>
            <a:ahLst/>
            <a:cxnLst/>
            <a:rect l="l" t="t" r="r" b="b"/>
            <a:pathLst>
              <a:path w="1103932" h="1242118">
                <a:moveTo>
                  <a:pt x="0" y="0"/>
                </a:moveTo>
                <a:lnTo>
                  <a:pt x="1103932" y="0"/>
                </a:lnTo>
                <a:lnTo>
                  <a:pt x="1103932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2B811B5F-2F38-4626-9C76-49DF6780FFD6}"/>
              </a:ext>
            </a:extLst>
          </p:cNvPr>
          <p:cNvSpPr/>
          <p:nvPr/>
        </p:nvSpPr>
        <p:spPr>
          <a:xfrm rot="90414">
            <a:off x="7425298" y="4246948"/>
            <a:ext cx="306648" cy="345033"/>
          </a:xfrm>
          <a:custGeom>
            <a:avLst/>
            <a:gdLst/>
            <a:ahLst/>
            <a:cxnLst/>
            <a:rect l="l" t="t" r="r" b="b"/>
            <a:pathLst>
              <a:path w="1103932" h="1242118">
                <a:moveTo>
                  <a:pt x="0" y="0"/>
                </a:moveTo>
                <a:lnTo>
                  <a:pt x="1103932" y="0"/>
                </a:lnTo>
                <a:lnTo>
                  <a:pt x="1103932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AABCB990-7887-44C9-AB57-74E8CA80D672}"/>
              </a:ext>
            </a:extLst>
          </p:cNvPr>
          <p:cNvSpPr/>
          <p:nvPr/>
        </p:nvSpPr>
        <p:spPr>
          <a:xfrm>
            <a:off x="4133192" y="5205822"/>
            <a:ext cx="485262" cy="544354"/>
          </a:xfrm>
          <a:custGeom>
            <a:avLst/>
            <a:gdLst/>
            <a:ahLst/>
            <a:cxnLst/>
            <a:rect l="l" t="t" r="r" b="b"/>
            <a:pathLst>
              <a:path w="1103932" h="1242118">
                <a:moveTo>
                  <a:pt x="0" y="0"/>
                </a:moveTo>
                <a:lnTo>
                  <a:pt x="1103932" y="0"/>
                </a:lnTo>
                <a:lnTo>
                  <a:pt x="1103932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0D98BA8-EB46-40B9-897A-7039D947638D}"/>
              </a:ext>
            </a:extLst>
          </p:cNvPr>
          <p:cNvSpPr/>
          <p:nvPr/>
        </p:nvSpPr>
        <p:spPr>
          <a:xfrm>
            <a:off x="1978828" y="3611610"/>
            <a:ext cx="632364" cy="488060"/>
          </a:xfrm>
          <a:custGeom>
            <a:avLst/>
            <a:gdLst/>
            <a:ahLst/>
            <a:cxnLst/>
            <a:rect l="l" t="t" r="r" b="b"/>
            <a:pathLst>
              <a:path w="1058346" h="1002543">
                <a:moveTo>
                  <a:pt x="0" y="0"/>
                </a:moveTo>
                <a:lnTo>
                  <a:pt x="1058346" y="0"/>
                </a:lnTo>
                <a:lnTo>
                  <a:pt x="1058346" y="1002542"/>
                </a:lnTo>
                <a:lnTo>
                  <a:pt x="0" y="10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Freeform 12" descr="Vector image">
            <a:extLst>
              <a:ext uri="{FF2B5EF4-FFF2-40B4-BE49-F238E27FC236}">
                <a16:creationId xmlns:a16="http://schemas.microsoft.com/office/drawing/2014/main" id="{687F72F9-7997-405E-B2D6-D2BB65ECAB1F}"/>
              </a:ext>
            </a:extLst>
          </p:cNvPr>
          <p:cNvSpPr/>
          <p:nvPr/>
        </p:nvSpPr>
        <p:spPr>
          <a:xfrm rot="21526853">
            <a:off x="7566357" y="991253"/>
            <a:ext cx="1211227" cy="523071"/>
          </a:xfrm>
          <a:custGeom>
            <a:avLst/>
            <a:gdLst/>
            <a:ahLst/>
            <a:cxnLst/>
            <a:rect l="l" t="t" r="r" b="b"/>
            <a:pathLst>
              <a:path w="2397333" h="1242118">
                <a:moveTo>
                  <a:pt x="0" y="0"/>
                </a:moveTo>
                <a:lnTo>
                  <a:pt x="2397333" y="0"/>
                </a:lnTo>
                <a:lnTo>
                  <a:pt x="2397333" y="1242118"/>
                </a:lnTo>
                <a:lnTo>
                  <a:pt x="0" y="1242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E892BAA1-94D9-4709-9B8B-0A493BD809A1}"/>
              </a:ext>
            </a:extLst>
          </p:cNvPr>
          <p:cNvSpPr/>
          <p:nvPr/>
        </p:nvSpPr>
        <p:spPr>
          <a:xfrm rot="90414">
            <a:off x="4028476" y="3203080"/>
            <a:ext cx="478474" cy="264357"/>
          </a:xfrm>
          <a:custGeom>
            <a:avLst/>
            <a:gdLst/>
            <a:ahLst/>
            <a:cxnLst/>
            <a:rect l="l" t="t" r="r" b="b"/>
            <a:pathLst>
              <a:path w="1722506" h="951685">
                <a:moveTo>
                  <a:pt x="0" y="0"/>
                </a:moveTo>
                <a:lnTo>
                  <a:pt x="1722506" y="0"/>
                </a:lnTo>
                <a:lnTo>
                  <a:pt x="1722506" y="951685"/>
                </a:lnTo>
                <a:lnTo>
                  <a:pt x="0" y="951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3FA8F80-EA9A-48C2-B523-0040A17EF8B8}"/>
              </a:ext>
            </a:extLst>
          </p:cNvPr>
          <p:cNvSpPr/>
          <p:nvPr/>
        </p:nvSpPr>
        <p:spPr>
          <a:xfrm rot="90414">
            <a:off x="7640333" y="4467780"/>
            <a:ext cx="478474" cy="264357"/>
          </a:xfrm>
          <a:custGeom>
            <a:avLst/>
            <a:gdLst/>
            <a:ahLst/>
            <a:cxnLst/>
            <a:rect l="l" t="t" r="r" b="b"/>
            <a:pathLst>
              <a:path w="1722506" h="951685">
                <a:moveTo>
                  <a:pt x="0" y="0"/>
                </a:moveTo>
                <a:lnTo>
                  <a:pt x="1722506" y="0"/>
                </a:lnTo>
                <a:lnTo>
                  <a:pt x="1722506" y="951685"/>
                </a:lnTo>
                <a:lnTo>
                  <a:pt x="0" y="9516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45EF8B57-9DB7-41DC-84C4-41FF953C2B5C}"/>
              </a:ext>
            </a:extLst>
          </p:cNvPr>
          <p:cNvSpPr/>
          <p:nvPr/>
        </p:nvSpPr>
        <p:spPr>
          <a:xfrm>
            <a:off x="9297060" y="2488939"/>
            <a:ext cx="803785" cy="410118"/>
          </a:xfrm>
          <a:custGeom>
            <a:avLst/>
            <a:gdLst/>
            <a:ahLst/>
            <a:cxnLst/>
            <a:rect l="l" t="t" r="r" b="b"/>
            <a:pathLst>
              <a:path w="1722506" h="951685">
                <a:moveTo>
                  <a:pt x="0" y="0"/>
                </a:moveTo>
                <a:lnTo>
                  <a:pt x="1722506" y="0"/>
                </a:lnTo>
                <a:lnTo>
                  <a:pt x="1722506" y="951685"/>
                </a:lnTo>
                <a:lnTo>
                  <a:pt x="0" y="9516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4D6F63D3-CB4A-4284-910D-48CBDDAD7CCE}"/>
              </a:ext>
            </a:extLst>
          </p:cNvPr>
          <p:cNvSpPr/>
          <p:nvPr/>
        </p:nvSpPr>
        <p:spPr>
          <a:xfrm>
            <a:off x="2635038" y="1256515"/>
            <a:ext cx="705233" cy="878681"/>
          </a:xfrm>
          <a:custGeom>
            <a:avLst/>
            <a:gdLst/>
            <a:ahLst/>
            <a:cxnLst/>
            <a:rect l="l" t="t" r="r" b="b"/>
            <a:pathLst>
              <a:path w="1643919" h="2124613">
                <a:moveTo>
                  <a:pt x="0" y="0"/>
                </a:moveTo>
                <a:lnTo>
                  <a:pt x="1643919" y="0"/>
                </a:lnTo>
                <a:lnTo>
                  <a:pt x="1643919" y="2124613"/>
                </a:lnTo>
                <a:lnTo>
                  <a:pt x="0" y="212461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B585A1BA-B80C-49C3-95F2-846A56DB9720}"/>
              </a:ext>
            </a:extLst>
          </p:cNvPr>
          <p:cNvSpPr/>
          <p:nvPr/>
        </p:nvSpPr>
        <p:spPr>
          <a:xfrm>
            <a:off x="5588246" y="2825954"/>
            <a:ext cx="370789" cy="479210"/>
          </a:xfrm>
          <a:custGeom>
            <a:avLst/>
            <a:gdLst/>
            <a:ahLst/>
            <a:cxnLst/>
            <a:rect l="l" t="t" r="r" b="b"/>
            <a:pathLst>
              <a:path w="1334840" h="1725156">
                <a:moveTo>
                  <a:pt x="0" y="0"/>
                </a:moveTo>
                <a:lnTo>
                  <a:pt x="1334840" y="0"/>
                </a:lnTo>
                <a:lnTo>
                  <a:pt x="1334840" y="1725157"/>
                </a:lnTo>
                <a:lnTo>
                  <a:pt x="0" y="1725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E61FD55A-46D7-418E-B0B3-869A0A5475E2}"/>
              </a:ext>
            </a:extLst>
          </p:cNvPr>
          <p:cNvSpPr txBox="1"/>
          <p:nvPr/>
        </p:nvSpPr>
        <p:spPr>
          <a:xfrm>
            <a:off x="7164187" y="1607789"/>
            <a:ext cx="2936658" cy="55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23233C"/>
                </a:solidFill>
                <a:latin typeface="+mj-lt"/>
                <a:ea typeface="Montserrat Bold"/>
                <a:cs typeface="Montserrat Bold"/>
                <a:sym typeface="Montserrat Bold"/>
              </a:rPr>
              <a:t>MILITĀRĀ TRANSPORTA “PATRIA” NOMETNE</a:t>
            </a: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23233C"/>
                </a:solidFill>
                <a:latin typeface="+mj-lt"/>
                <a:ea typeface="Montserrat Bold"/>
                <a:cs typeface="Montserrat Bold"/>
                <a:sym typeface="Montserrat Bold"/>
              </a:rPr>
              <a:t>11.08. – 20.08. VALMIERA</a:t>
            </a:r>
            <a:endParaRPr lang="lv-LV" sz="900" b="1" dirty="0">
              <a:solidFill>
                <a:srgbClr val="23233C"/>
              </a:solidFill>
              <a:latin typeface="+mj-lt"/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endParaRPr lang="lv-LV" sz="900" b="1" dirty="0">
              <a:solidFill>
                <a:srgbClr val="23233C"/>
              </a:solidFill>
              <a:latin typeface="+mj-lt"/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lv-LV" sz="900" b="1" dirty="0">
                <a:solidFill>
                  <a:srgbClr val="23233C"/>
                </a:solidFill>
                <a:latin typeface="+mj-lt"/>
                <a:ea typeface="Montserrat Bold"/>
                <a:cs typeface="Montserrat Bold"/>
                <a:sym typeface="Montserrat Bold"/>
              </a:rPr>
              <a:t>32 jaunieši</a:t>
            </a:r>
            <a:endParaRPr lang="en-US" sz="900" b="1" dirty="0">
              <a:solidFill>
                <a:srgbClr val="23233C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B38E4E20-4A9B-40A3-90A2-1CACBA2F511D}"/>
              </a:ext>
            </a:extLst>
          </p:cNvPr>
          <p:cNvSpPr txBox="1"/>
          <p:nvPr/>
        </p:nvSpPr>
        <p:spPr>
          <a:xfrm>
            <a:off x="4803200" y="5011265"/>
            <a:ext cx="3026560" cy="111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PAMATA MILITĀRĀS PRASMES</a:t>
            </a:r>
            <a:endParaRPr lang="lv-LV" sz="900" b="1" dirty="0">
              <a:solidFill>
                <a:srgbClr val="585C37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endParaRPr lang="en-US" sz="400" b="1" dirty="0">
              <a:solidFill>
                <a:srgbClr val="585C37"/>
              </a:solidFill>
              <a:ea typeface="Montserrat Bold"/>
              <a:cs typeface="Montserrat Bold"/>
              <a:sym typeface="Montserrat Bold"/>
            </a:endParaRPr>
          </a:p>
          <a:p>
            <a:pPr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09.07. – 18.07. DAUGAVPILS NOVADS</a:t>
            </a:r>
          </a:p>
          <a:p>
            <a:pPr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22.07.– 31.07. ALŪKSNE</a:t>
            </a:r>
          </a:p>
          <a:p>
            <a:pPr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04.07. – 22.07. MĀRUPES NOVADS</a:t>
            </a:r>
            <a:r>
              <a:rPr lang="lv-LV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 (19 dienas)</a:t>
            </a:r>
            <a:endParaRPr lang="en-US" sz="900" b="1" dirty="0">
              <a:solidFill>
                <a:srgbClr val="585C37"/>
              </a:solidFill>
              <a:ea typeface="Montserrat Bold"/>
              <a:cs typeface="Montserrat Bold"/>
              <a:sym typeface="Montserrat Bold"/>
            </a:endParaRPr>
          </a:p>
          <a:p>
            <a:pPr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27.06. – 07.07. SKRUNDA</a:t>
            </a:r>
            <a:endParaRPr lang="lv-LV" sz="900" b="1" dirty="0">
              <a:solidFill>
                <a:srgbClr val="585C37"/>
              </a:solidFill>
              <a:ea typeface="Montserrat Bold"/>
              <a:cs typeface="Montserrat Bold"/>
              <a:sym typeface="Montserrat Bold"/>
            </a:endParaRPr>
          </a:p>
          <a:p>
            <a:pPr defTabSz="163312">
              <a:lnSpc>
                <a:spcPts val="1086"/>
              </a:lnSpc>
              <a:spcBef>
                <a:spcPct val="0"/>
              </a:spcBef>
            </a:pPr>
            <a:endParaRPr lang="lv-LV" sz="900" b="1" dirty="0">
              <a:solidFill>
                <a:srgbClr val="585C37"/>
              </a:solidFill>
              <a:ea typeface="Montserrat Bold"/>
              <a:cs typeface="Montserrat Bold"/>
              <a:sym typeface="Montserrat Bold"/>
            </a:endParaRPr>
          </a:p>
          <a:p>
            <a:pPr defTabSz="163312">
              <a:lnSpc>
                <a:spcPts val="1086"/>
              </a:lnSpc>
              <a:spcBef>
                <a:spcPct val="0"/>
              </a:spcBef>
            </a:pPr>
            <a:r>
              <a:rPr lang="lv-LV" sz="900" b="1" dirty="0">
                <a:solidFill>
                  <a:srgbClr val="585C37"/>
                </a:solidFill>
                <a:ea typeface="Montserrat Bold"/>
                <a:cs typeface="Montserrat Bold"/>
                <a:sym typeface="Montserrat Bold"/>
              </a:rPr>
              <a:t>108 jaunieši x 4</a:t>
            </a:r>
            <a:endParaRPr lang="en-US" sz="900" b="1" dirty="0">
              <a:solidFill>
                <a:srgbClr val="585C37"/>
              </a:solidFill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EFBC32F1-024B-4F27-BF48-35AC5A2AC6F1}"/>
              </a:ext>
            </a:extLst>
          </p:cNvPr>
          <p:cNvSpPr txBox="1"/>
          <p:nvPr/>
        </p:nvSpPr>
        <p:spPr>
          <a:xfrm>
            <a:off x="8860228" y="2942585"/>
            <a:ext cx="2589285" cy="835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004AAD"/>
                </a:solidFill>
                <a:ea typeface="Montserrat Bold"/>
                <a:cs typeface="Montserrat Bold"/>
                <a:sym typeface="Montserrat Bold"/>
              </a:rPr>
              <a:t>BEZPILOTA GAISA KUĢU NOMETNE</a:t>
            </a:r>
            <a:endParaRPr lang="lv-LV" sz="900" b="1" dirty="0">
              <a:solidFill>
                <a:srgbClr val="004AAD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endParaRPr lang="lv-LV" sz="400" b="1" dirty="0">
              <a:solidFill>
                <a:srgbClr val="004AAD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004AAD"/>
                </a:solidFill>
                <a:ea typeface="Montserrat Bold"/>
                <a:cs typeface="Montserrat Bold"/>
                <a:sym typeface="Montserrat Bold"/>
              </a:rPr>
              <a:t>28.06. – 06.07. DAUGAVPILS NOVADS</a:t>
            </a: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004AAD"/>
                </a:solidFill>
                <a:ea typeface="Montserrat Bold"/>
                <a:cs typeface="Montserrat Bold"/>
                <a:sym typeface="Montserrat Bold"/>
              </a:rPr>
              <a:t>11.08. – 20.08. KULDĪGAS NOVADS</a:t>
            </a:r>
            <a:endParaRPr lang="lv-LV" sz="900" b="1" dirty="0">
              <a:solidFill>
                <a:srgbClr val="004AAD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endParaRPr lang="lv-LV" sz="900" b="1" dirty="0">
              <a:solidFill>
                <a:srgbClr val="004AAD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lv-LV" sz="900" b="1" dirty="0">
                <a:solidFill>
                  <a:srgbClr val="004AAD"/>
                </a:solidFill>
                <a:ea typeface="Montserrat Bold"/>
                <a:cs typeface="Montserrat Bold"/>
                <a:sym typeface="Montserrat Bold"/>
              </a:rPr>
              <a:t>32 jaunieši x2</a:t>
            </a:r>
            <a:endParaRPr lang="en-US" sz="900" b="1" dirty="0">
              <a:solidFill>
                <a:srgbClr val="004AAD"/>
              </a:solidFill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3E06876C-5AF1-40A6-81C0-7B2298F77642}"/>
              </a:ext>
            </a:extLst>
          </p:cNvPr>
          <p:cNvSpPr txBox="1"/>
          <p:nvPr/>
        </p:nvSpPr>
        <p:spPr>
          <a:xfrm>
            <a:off x="3020196" y="1453732"/>
            <a:ext cx="2693101" cy="55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CE8E00"/>
                </a:solidFill>
                <a:latin typeface="+mj-lt"/>
                <a:ea typeface="Montserrat Bold"/>
                <a:cs typeface="Montserrat Bold"/>
                <a:sym typeface="Montserrat Bold"/>
              </a:rPr>
              <a:t>SPECIĀLO SPĒKU NOMETNE</a:t>
            </a:r>
            <a:endParaRPr lang="lv-LV" sz="900" b="1" dirty="0">
              <a:solidFill>
                <a:srgbClr val="CE8E00"/>
              </a:solidFill>
              <a:latin typeface="+mj-lt"/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CE8E00"/>
                </a:solidFill>
                <a:latin typeface="+mj-lt"/>
                <a:ea typeface="Montserrat Bold"/>
                <a:cs typeface="Montserrat Bold"/>
                <a:sym typeface="Montserrat Bold"/>
              </a:rPr>
              <a:t>10.07. – 19.07.</a:t>
            </a:r>
            <a:endParaRPr lang="lv-LV" sz="900" b="1" dirty="0">
              <a:solidFill>
                <a:srgbClr val="CE8E00"/>
              </a:solidFill>
              <a:latin typeface="+mj-lt"/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endParaRPr lang="lv-LV" sz="900" b="1" dirty="0">
              <a:solidFill>
                <a:srgbClr val="CE8E00"/>
              </a:solidFill>
              <a:latin typeface="+mj-lt"/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lv-LV" sz="900" b="1" dirty="0">
                <a:solidFill>
                  <a:srgbClr val="CE8E00"/>
                </a:solidFill>
                <a:latin typeface="+mj-lt"/>
                <a:ea typeface="Montserrat Bold"/>
                <a:cs typeface="Montserrat Bold"/>
                <a:sym typeface="Montserrat Bold"/>
              </a:rPr>
              <a:t>32 jaunieši</a:t>
            </a:r>
            <a:endParaRPr lang="en-US" sz="900" b="1" dirty="0">
              <a:solidFill>
                <a:srgbClr val="CE8E00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A787948D-F418-4001-921D-4EEE85FAC694}"/>
              </a:ext>
            </a:extLst>
          </p:cNvPr>
          <p:cNvSpPr txBox="1"/>
          <p:nvPr/>
        </p:nvSpPr>
        <p:spPr>
          <a:xfrm>
            <a:off x="849086" y="4193993"/>
            <a:ext cx="2193553" cy="552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DF3C2E"/>
                </a:solidFill>
                <a:ea typeface="Montserrat Bold"/>
                <a:cs typeface="Montserrat Bold"/>
                <a:sym typeface="Montserrat Bold"/>
              </a:rPr>
              <a:t>PIRMĀS PALĪDZĪBAS NOMETNE</a:t>
            </a: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en-US" sz="900" b="1" dirty="0">
                <a:solidFill>
                  <a:srgbClr val="DF3C2E"/>
                </a:solidFill>
                <a:ea typeface="Montserrat Bold"/>
                <a:cs typeface="Montserrat Bold"/>
                <a:sym typeface="Montserrat Bold"/>
              </a:rPr>
              <a:t>07.07. – 15.07. LIEPĀJA</a:t>
            </a:r>
            <a:endParaRPr lang="lv-LV" sz="900" b="1" dirty="0">
              <a:solidFill>
                <a:srgbClr val="DF3C2E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endParaRPr lang="lv-LV" sz="900" b="1" dirty="0">
              <a:solidFill>
                <a:srgbClr val="DF3C2E"/>
              </a:solidFill>
              <a:ea typeface="Montserrat Bold"/>
              <a:cs typeface="Montserrat Bold"/>
              <a:sym typeface="Montserrat Bold"/>
            </a:endParaRPr>
          </a:p>
          <a:p>
            <a:pPr algn="ctr" defTabSz="163312">
              <a:lnSpc>
                <a:spcPts val="1086"/>
              </a:lnSpc>
              <a:spcBef>
                <a:spcPct val="0"/>
              </a:spcBef>
            </a:pPr>
            <a:r>
              <a:rPr lang="lv-LV" sz="900" b="1" dirty="0">
                <a:solidFill>
                  <a:srgbClr val="DF3C2E"/>
                </a:solidFill>
                <a:ea typeface="Montserrat Bold"/>
                <a:cs typeface="Montserrat Bold"/>
                <a:sym typeface="Montserrat Bold"/>
              </a:rPr>
              <a:t>32 jaunieši</a:t>
            </a:r>
            <a:endParaRPr lang="en-US" sz="900" b="1" dirty="0">
              <a:solidFill>
                <a:srgbClr val="DF3C2E"/>
              </a:solidFill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388388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5230F6-41FF-4167-8BC4-FD2E596DB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2236" y="115909"/>
            <a:ext cx="8623291" cy="548723"/>
          </a:xfrm>
          <a:prstGeom prst="rect">
            <a:avLst/>
          </a:prstGeom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7AA2778-69B3-4A1A-8A3D-A782FD1CDDA1}"/>
              </a:ext>
            </a:extLst>
          </p:cNvPr>
          <p:cNvSpPr/>
          <p:nvPr/>
        </p:nvSpPr>
        <p:spPr>
          <a:xfrm>
            <a:off x="3419702" y="108154"/>
            <a:ext cx="1018130" cy="548723"/>
          </a:xfrm>
          <a:prstGeom prst="homePlate">
            <a:avLst/>
          </a:prstGeom>
          <a:solidFill>
            <a:srgbClr val="4E6E9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 (Body)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6C01E-4F88-4246-B397-E161878290F3}"/>
              </a:ext>
            </a:extLst>
          </p:cNvPr>
          <p:cNvSpPr txBox="1"/>
          <p:nvPr/>
        </p:nvSpPr>
        <p:spPr>
          <a:xfrm>
            <a:off x="5132104" y="167602"/>
            <a:ext cx="69134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2026. gadā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plānotās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 </a:t>
            </a:r>
            <a:r>
              <a:rPr kumimoji="0" lang="lv-LV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 (Body)"/>
                <a:ea typeface="+mn-ea"/>
                <a:cs typeface="Calibri" panose="020F0502020204030204" pitchFamily="34" charset="0"/>
              </a:rPr>
              <a:t>VAM nometnes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B93F7-F3EE-4A24-AC2A-1BC682640A48}"/>
              </a:ext>
            </a:extLst>
          </p:cNvPr>
          <p:cNvSpPr txBox="1"/>
          <p:nvPr/>
        </p:nvSpPr>
        <p:spPr>
          <a:xfrm>
            <a:off x="2612840" y="840965"/>
            <a:ext cx="59107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38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1" i="1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Verdana "/>
                <a:ea typeface="ＭＳ Ｐゴシック" charset="0"/>
                <a:cs typeface="Arial" charset="0"/>
              </a:rPr>
              <a:t>❗❗ Pieteikties var vairākām nometnēm</a:t>
            </a:r>
            <a:endParaRPr kumimoji="0" lang="lv-LV" sz="2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Verdana "/>
              <a:ea typeface="ＭＳ Ｐゴシック" charset="0"/>
              <a:cs typeface="Arial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EC8B1D-7CE5-43DA-8AA9-B27D76A502D2}"/>
              </a:ext>
            </a:extLst>
          </p:cNvPr>
          <p:cNvCxnSpPr>
            <a:cxnSpLocks/>
          </p:cNvCxnSpPr>
          <p:nvPr/>
        </p:nvCxnSpPr>
        <p:spPr>
          <a:xfrm>
            <a:off x="1369702" y="1574628"/>
            <a:ext cx="0" cy="482011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D8393E-EB7C-4FA5-9B3A-CCC280C1B4CE}"/>
              </a:ext>
            </a:extLst>
          </p:cNvPr>
          <p:cNvCxnSpPr>
            <a:cxnSpLocks/>
          </p:cNvCxnSpPr>
          <p:nvPr/>
        </p:nvCxnSpPr>
        <p:spPr>
          <a:xfrm>
            <a:off x="8841800" y="1574627"/>
            <a:ext cx="0" cy="482011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386AFB-5742-4E04-905D-03AFCCF33CEB}"/>
              </a:ext>
            </a:extLst>
          </p:cNvPr>
          <p:cNvSpPr/>
          <p:nvPr/>
        </p:nvSpPr>
        <p:spPr>
          <a:xfrm>
            <a:off x="500580" y="1359490"/>
            <a:ext cx="2450445" cy="1154287"/>
          </a:xfrm>
          <a:prstGeom prst="roundRect">
            <a:avLst/>
          </a:prstGeom>
          <a:solidFill>
            <a:srgbClr val="8DA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 </a:t>
            </a:r>
            <a:endParaRPr lang="lv-LV" sz="1600" dirty="0"/>
          </a:p>
          <a:p>
            <a:pPr algn="ctr"/>
            <a:r>
              <a:rPr lang="lv-LV" sz="1600" b="1" dirty="0"/>
              <a:t>Pamata militāro prasmju 10 dienu </a:t>
            </a:r>
            <a:r>
              <a:rPr lang="en-US" sz="1600" b="1" dirty="0"/>
              <a:t>nometne</a:t>
            </a:r>
            <a:endParaRPr lang="lv-LV" sz="1600" b="1" dirty="0"/>
          </a:p>
          <a:p>
            <a:pPr algn="ctr"/>
            <a:r>
              <a:rPr lang="lv-LV" sz="1400" dirty="0"/>
              <a:t>Skrunda</a:t>
            </a:r>
            <a:endParaRPr lang="en-US" sz="1400" dirty="0"/>
          </a:p>
          <a:p>
            <a:pPr algn="ctr"/>
            <a:endParaRPr lang="lv-LV" sz="1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1394AC2-CA9C-47A7-90B8-142920576E6A}"/>
              </a:ext>
            </a:extLst>
          </p:cNvPr>
          <p:cNvSpPr/>
          <p:nvPr/>
        </p:nvSpPr>
        <p:spPr>
          <a:xfrm>
            <a:off x="225166" y="2689948"/>
            <a:ext cx="2462303" cy="115428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bg1"/>
                </a:solidFill>
              </a:rPr>
              <a:t>Bezpilota gaisa kuģu 10 dienu </a:t>
            </a:r>
            <a:r>
              <a:rPr lang="en-US" sz="1600" b="1" dirty="0">
                <a:solidFill>
                  <a:schemeClr val="bg1"/>
                </a:solidFill>
              </a:rPr>
              <a:t>nometne</a:t>
            </a:r>
            <a:endParaRPr lang="lv-LV" sz="1600" b="1" dirty="0">
              <a:solidFill>
                <a:schemeClr val="bg1"/>
              </a:solidFill>
            </a:endParaRPr>
          </a:p>
          <a:p>
            <a:pPr algn="ctr"/>
            <a:r>
              <a:rPr lang="lv-LV" sz="1400" dirty="0">
                <a:solidFill>
                  <a:schemeClr val="bg1"/>
                </a:solidFill>
              </a:rPr>
              <a:t>Latgale, </a:t>
            </a:r>
            <a:r>
              <a:rPr lang="en-US" sz="1400" dirty="0">
                <a:solidFill>
                  <a:schemeClr val="bg1"/>
                </a:solidFill>
              </a:rPr>
              <a:t>Meža Mackeviči</a:t>
            </a:r>
            <a:endParaRPr lang="lv-LV" sz="14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D9079E-028B-4D3A-9834-4A4415D1345E}"/>
              </a:ext>
            </a:extLst>
          </p:cNvPr>
          <p:cNvSpPr/>
          <p:nvPr/>
        </p:nvSpPr>
        <p:spPr>
          <a:xfrm>
            <a:off x="2099679" y="4017341"/>
            <a:ext cx="5142764" cy="877262"/>
          </a:xfrm>
          <a:prstGeom prst="roundRect">
            <a:avLst/>
          </a:prstGeom>
          <a:solidFill>
            <a:srgbClr val="8DA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  <a:r>
              <a:rPr lang="pl-PL" sz="1600" b="1" dirty="0"/>
              <a:t>Pamata militāro prasmju </a:t>
            </a:r>
            <a:endParaRPr lang="lv-LV" sz="1600" b="1" dirty="0"/>
          </a:p>
          <a:p>
            <a:pPr algn="ctr"/>
            <a:r>
              <a:rPr lang="pl-PL" sz="1600" b="1" dirty="0"/>
              <a:t>1</a:t>
            </a:r>
            <a:r>
              <a:rPr lang="lv-LV" sz="1600" b="1" dirty="0"/>
              <a:t>9</a:t>
            </a:r>
            <a:r>
              <a:rPr lang="pl-PL" sz="1600" b="1" dirty="0"/>
              <a:t> dienu nometne</a:t>
            </a:r>
          </a:p>
          <a:p>
            <a:pPr algn="ctr"/>
            <a:r>
              <a:rPr lang="lv-LV" sz="1400" dirty="0"/>
              <a:t>Mārupes novads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8155CE-ED03-4F79-9871-B1DCD063D527}"/>
              </a:ext>
            </a:extLst>
          </p:cNvPr>
          <p:cNvSpPr/>
          <p:nvPr/>
        </p:nvSpPr>
        <p:spPr>
          <a:xfrm>
            <a:off x="5978675" y="4923801"/>
            <a:ext cx="2569332" cy="1186555"/>
          </a:xfrm>
          <a:prstGeom prst="roundRect">
            <a:avLst/>
          </a:prstGeom>
          <a:solidFill>
            <a:srgbClr val="8DA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/>
              <a:t>Pamata militāro prasmju 10 dienu nometne</a:t>
            </a:r>
          </a:p>
          <a:p>
            <a:pPr algn="ctr"/>
            <a:r>
              <a:rPr lang="lv-LV" sz="1400" dirty="0"/>
              <a:t>Alūksne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65907E-69C9-418E-A57E-31CE01FC2690}"/>
              </a:ext>
            </a:extLst>
          </p:cNvPr>
          <p:cNvCxnSpPr>
            <a:cxnSpLocks/>
          </p:cNvCxnSpPr>
          <p:nvPr/>
        </p:nvCxnSpPr>
        <p:spPr>
          <a:xfrm>
            <a:off x="544149" y="6220628"/>
            <a:ext cx="111121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5C223B-51D2-443D-AA3A-A21F71ABBB8B}"/>
              </a:ext>
            </a:extLst>
          </p:cNvPr>
          <p:cNvSpPr/>
          <p:nvPr/>
        </p:nvSpPr>
        <p:spPr>
          <a:xfrm>
            <a:off x="2818615" y="2683637"/>
            <a:ext cx="2502975" cy="1170453"/>
          </a:xfrm>
          <a:prstGeom prst="roundRect">
            <a:avLst/>
          </a:prstGeom>
          <a:solidFill>
            <a:srgbClr val="99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Pirmās palīdzības 10 dienu nometne </a:t>
            </a:r>
            <a:r>
              <a:rPr lang="lv-LV" sz="1400" dirty="0"/>
              <a:t>Liepāja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5A946A-655E-4B6E-88FC-FEBAECF7C2D7}"/>
              </a:ext>
            </a:extLst>
          </p:cNvPr>
          <p:cNvSpPr/>
          <p:nvPr/>
        </p:nvSpPr>
        <p:spPr>
          <a:xfrm>
            <a:off x="3419702" y="1359489"/>
            <a:ext cx="2502976" cy="1154287"/>
          </a:xfrm>
          <a:prstGeom prst="roundRect">
            <a:avLst/>
          </a:prstGeom>
          <a:solidFill>
            <a:srgbClr val="8DA6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/>
              <a:t> </a:t>
            </a:r>
            <a:r>
              <a:rPr lang="lv-LV" sz="1600" b="1" dirty="0"/>
              <a:t>Pamata militāro prasmju 10 dienu </a:t>
            </a:r>
            <a:r>
              <a:rPr lang="pl-PL" sz="1600" b="1" dirty="0"/>
              <a:t>nometne</a:t>
            </a:r>
          </a:p>
          <a:p>
            <a:pPr algn="ctr"/>
            <a:r>
              <a:rPr lang="lv-LV" sz="1400" dirty="0"/>
              <a:t>Latgale,</a:t>
            </a:r>
            <a:r>
              <a:rPr lang="pl-PL" sz="1400" dirty="0"/>
              <a:t>Meža Mackeviči</a:t>
            </a:r>
            <a:endParaRPr lang="lv-LV" sz="1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3F900C4-EC15-4990-BE4F-36C8E184B7D1}"/>
              </a:ext>
            </a:extLst>
          </p:cNvPr>
          <p:cNvSpPr/>
          <p:nvPr/>
        </p:nvSpPr>
        <p:spPr>
          <a:xfrm>
            <a:off x="3156370" y="4980549"/>
            <a:ext cx="2640273" cy="1154132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 </a:t>
            </a:r>
            <a:r>
              <a:rPr lang="pl-PL" sz="1600" b="1" dirty="0"/>
              <a:t>Speciālo spēku </a:t>
            </a:r>
            <a:endParaRPr lang="lv-LV" sz="1600" b="1" dirty="0"/>
          </a:p>
          <a:p>
            <a:pPr algn="ctr"/>
            <a:r>
              <a:rPr lang="pl-PL" sz="1600" b="1" dirty="0"/>
              <a:t>10 dienu nometne </a:t>
            </a:r>
            <a:endParaRPr lang="lv-LV" sz="1600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B966EB-AD69-4B17-8BA4-FF194D89B15A}"/>
              </a:ext>
            </a:extLst>
          </p:cNvPr>
          <p:cNvSpPr/>
          <p:nvPr/>
        </p:nvSpPr>
        <p:spPr>
          <a:xfrm>
            <a:off x="9205321" y="2863055"/>
            <a:ext cx="2486095" cy="115428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/>
              <a:t>Militārā transporta «Patria» 10 dienu nometne </a:t>
            </a:r>
          </a:p>
          <a:p>
            <a:pPr algn="ctr"/>
            <a:r>
              <a:rPr lang="pl-PL" sz="1400" dirty="0"/>
              <a:t>Valmiera</a:t>
            </a:r>
            <a:endParaRPr lang="lv-LV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DAC879-02AC-47ED-98F0-701F0B7FF4D4}"/>
              </a:ext>
            </a:extLst>
          </p:cNvPr>
          <p:cNvSpPr txBox="1"/>
          <p:nvPr/>
        </p:nvSpPr>
        <p:spPr>
          <a:xfrm>
            <a:off x="3711628" y="6228384"/>
            <a:ext cx="215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Jūlijs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A4C553-3687-42F2-888B-C94AB061FC08}"/>
              </a:ext>
            </a:extLst>
          </p:cNvPr>
          <p:cNvSpPr txBox="1"/>
          <p:nvPr/>
        </p:nvSpPr>
        <p:spPr>
          <a:xfrm>
            <a:off x="9205322" y="6228383"/>
            <a:ext cx="215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Augusts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ACBE6D-2834-4025-A8D9-CCA2CCD4E843}"/>
              </a:ext>
            </a:extLst>
          </p:cNvPr>
          <p:cNvSpPr txBox="1"/>
          <p:nvPr/>
        </p:nvSpPr>
        <p:spPr>
          <a:xfrm>
            <a:off x="-364412" y="6213221"/>
            <a:ext cx="22613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Jūnijs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F835BEB-B0BF-4EAC-BB56-7C13E868386D}"/>
              </a:ext>
            </a:extLst>
          </p:cNvPr>
          <p:cNvSpPr/>
          <p:nvPr/>
        </p:nvSpPr>
        <p:spPr>
          <a:xfrm>
            <a:off x="9135594" y="1465737"/>
            <a:ext cx="2555823" cy="115428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bg1"/>
                </a:solidFill>
              </a:rPr>
              <a:t>Bezpilota gaisa kuģu 10 dienu </a:t>
            </a:r>
            <a:r>
              <a:rPr lang="en-US" sz="1600" b="1" dirty="0">
                <a:solidFill>
                  <a:schemeClr val="bg1"/>
                </a:solidFill>
              </a:rPr>
              <a:t>nometne</a:t>
            </a:r>
            <a:endParaRPr lang="lv-LV" sz="1600" b="1" dirty="0">
              <a:solidFill>
                <a:schemeClr val="bg1"/>
              </a:solidFill>
            </a:endParaRPr>
          </a:p>
          <a:p>
            <a:pPr algn="ctr"/>
            <a:r>
              <a:rPr lang="lv-LV" sz="1400" dirty="0">
                <a:solidFill>
                  <a:schemeClr val="bg1"/>
                </a:solidFill>
              </a:rPr>
              <a:t>Kuldīgas novads, Dzelda</a:t>
            </a:r>
          </a:p>
        </p:txBody>
      </p:sp>
    </p:spTree>
    <p:extLst>
      <p:ext uri="{BB962C8B-B14F-4D97-AF65-F5344CB8AC3E}">
        <p14:creationId xmlns:p14="http://schemas.microsoft.com/office/powerpoint/2010/main" val="162066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18C600-80BF-44E4-8DC6-CD6E579D9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115" y="309810"/>
            <a:ext cx="8623291" cy="548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9E46B7-FDEB-44BB-AC93-DD1B303646C4}"/>
              </a:ext>
            </a:extLst>
          </p:cNvPr>
          <p:cNvSpPr txBox="1"/>
          <p:nvPr/>
        </p:nvSpPr>
        <p:spPr>
          <a:xfrm>
            <a:off x="4027180" y="353337"/>
            <a:ext cx="809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25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2400" b="1" kern="0" dirty="0">
                <a:solidFill>
                  <a:prstClr val="white"/>
                </a:solidFill>
                <a:latin typeface="+mn-lt"/>
              </a:rPr>
              <a:t>Kā notiek VAM nometnes?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5860F784-BC73-48E4-8271-E4BA91A6E2C0}"/>
              </a:ext>
            </a:extLst>
          </p:cNvPr>
          <p:cNvSpPr/>
          <p:nvPr/>
        </p:nvSpPr>
        <p:spPr>
          <a:xfrm>
            <a:off x="3332135" y="309809"/>
            <a:ext cx="1018130" cy="548723"/>
          </a:xfrm>
          <a:prstGeom prst="homePlate">
            <a:avLst/>
          </a:prstGeom>
          <a:solidFill>
            <a:srgbClr val="942E2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  <a:endParaRPr lang="lv-LV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6E511-0954-4A14-9F44-5B125B81958B}"/>
              </a:ext>
            </a:extLst>
          </p:cNvPr>
          <p:cNvSpPr txBox="1"/>
          <p:nvPr/>
        </p:nvSpPr>
        <p:spPr>
          <a:xfrm>
            <a:off x="4027180" y="1225689"/>
            <a:ext cx="80067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000" b="1" dirty="0"/>
              <a:t>Nometnes </a:t>
            </a:r>
            <a:r>
              <a:rPr lang="en-US" sz="2000" b="1" dirty="0" err="1"/>
              <a:t>vada</a:t>
            </a:r>
            <a:r>
              <a:rPr lang="en-US" sz="2000" dirty="0"/>
              <a:t>:</a:t>
            </a:r>
            <a:r>
              <a:rPr lang="lv-LV" sz="2000" dirty="0"/>
              <a:t> Jaunsardzes centr</a:t>
            </a:r>
            <a:r>
              <a:rPr lang="en-US" sz="2000" dirty="0"/>
              <a:t>a kvalificēti, </a:t>
            </a:r>
            <a:r>
              <a:rPr lang="lv-LV" sz="2000" dirty="0"/>
              <a:t>pieredzējuši jaunsargu instruktori</a:t>
            </a:r>
            <a:r>
              <a:rPr lang="en-US" sz="2000" dirty="0"/>
              <a:t>.</a:t>
            </a:r>
          </a:p>
          <a:p>
            <a:endParaRPr lang="lv-LV" sz="2000" dirty="0"/>
          </a:p>
          <a:p>
            <a:r>
              <a:rPr lang="lv-LV" sz="2000" b="1" dirty="0"/>
              <a:t>Dzīvo: </a:t>
            </a:r>
            <a:r>
              <a:rPr lang="lv-LV" sz="2000" dirty="0"/>
              <a:t>dzīvojamajās teltīs vai kopmītnes tipa izvietojumos</a:t>
            </a:r>
          </a:p>
          <a:p>
            <a:endParaRPr lang="lv-LV" sz="2000" dirty="0"/>
          </a:p>
          <a:p>
            <a:r>
              <a:rPr lang="lv-LV" sz="2000" b="1" dirty="0"/>
              <a:t>Ēdienreizes: </a:t>
            </a:r>
            <a:r>
              <a:rPr lang="lv-LV" sz="2000" dirty="0"/>
              <a:t>4 reizes diennaktī</a:t>
            </a:r>
          </a:p>
          <a:p>
            <a:endParaRPr lang="lv-LV" sz="2000" dirty="0"/>
          </a:p>
          <a:p>
            <a:r>
              <a:rPr lang="lv-LV" sz="2000" b="1" dirty="0"/>
              <a:t>Dienas sadale: </a:t>
            </a:r>
          </a:p>
          <a:p>
            <a:r>
              <a:rPr lang="lv-LV" sz="2000" dirty="0"/>
              <a:t>0700–0745 celšanās, rīta rutīna;</a:t>
            </a:r>
          </a:p>
          <a:p>
            <a:r>
              <a:rPr lang="lv-LV" sz="2000" dirty="0"/>
              <a:t>0745-0830 brokastis;</a:t>
            </a:r>
          </a:p>
          <a:p>
            <a:r>
              <a:rPr lang="lv-LV" sz="2000" dirty="0"/>
              <a:t>0830-1300 mācību satura apguve; </a:t>
            </a:r>
          </a:p>
          <a:p>
            <a:r>
              <a:rPr lang="lv-LV" sz="2000" dirty="0"/>
              <a:t>1300-1330 pusdienas;</a:t>
            </a:r>
          </a:p>
          <a:p>
            <a:r>
              <a:rPr lang="lv-LV" sz="2000" dirty="0"/>
              <a:t>1330-1430 atpūta;</a:t>
            </a:r>
          </a:p>
          <a:p>
            <a:r>
              <a:rPr lang="lv-LV" sz="2000" dirty="0"/>
              <a:t>1430-1730 mācību satura apguve;</a:t>
            </a:r>
          </a:p>
          <a:p>
            <a:r>
              <a:rPr lang="lv-LV" sz="2000" dirty="0"/>
              <a:t>1800-1900 vakariņas;</a:t>
            </a:r>
          </a:p>
          <a:p>
            <a:r>
              <a:rPr lang="lv-LV" sz="2000" dirty="0"/>
              <a:t>1900-2100 vakara brīvā laika aktivitātes;</a:t>
            </a:r>
          </a:p>
          <a:p>
            <a:r>
              <a:rPr lang="lv-LV" sz="2000" dirty="0"/>
              <a:t>2100-2300 vakara rutīna;</a:t>
            </a:r>
          </a:p>
          <a:p>
            <a:r>
              <a:rPr lang="lv-LV" sz="2000" dirty="0"/>
              <a:t>2300-0700 naktsmiers.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323F0-6D2B-4D99-9FF6-309FEB2CC3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b="10251"/>
          <a:stretch/>
        </p:blipFill>
        <p:spPr>
          <a:xfrm>
            <a:off x="244860" y="1755000"/>
            <a:ext cx="3596340" cy="33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907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 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2894</TotalTime>
  <Words>1338</Words>
  <Application>Microsoft Office PowerPoint</Application>
  <PresentationFormat>Widescreen</PresentationFormat>
  <Paragraphs>266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Verda </vt:lpstr>
      <vt:lpstr>Verdana</vt:lpstr>
      <vt:lpstr>Verdana </vt:lpstr>
      <vt:lpstr>Verdana (Body)</vt:lpstr>
      <vt:lpstr>Verdena</vt:lpstr>
      <vt:lpstr>Office Theme</vt:lpstr>
      <vt:lpstr>Valsts aizsardzības mācības nometnes  2026</vt:lpstr>
      <vt:lpstr>Attālinātās tikšanas mērķis</vt:lpstr>
      <vt:lpstr>Saturs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Inga Freidenfelde</dc:creator>
  <cp:lastModifiedBy>Tatjana Prūse</cp:lastModifiedBy>
  <cp:revision>173</cp:revision>
  <dcterms:created xsi:type="dcterms:W3CDTF">2025-04-16T07:04:53Z</dcterms:created>
  <dcterms:modified xsi:type="dcterms:W3CDTF">2026-02-11T07:55:19Z</dcterms:modified>
</cp:coreProperties>
</file>